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7"/>
    <p:restoredTop sz="94666"/>
  </p:normalViewPr>
  <p:slideViewPr>
    <p:cSldViewPr snapToGrid="0">
      <p:cViewPr varScale="1">
        <p:scale>
          <a:sx n="91" d="100"/>
          <a:sy n="91" d="100"/>
        </p:scale>
        <p:origin x="81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47818-4F9D-7B52-C4BE-46FA20B5E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1C657-75EF-243B-073D-490398AAA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A4C01-7A99-CD46-7A78-2B1B24464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597D4-FE2C-1DDA-D061-B3082A4CE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D7364-5135-DBDB-868A-D30604CE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02825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0379F-D26A-C325-6D16-F60104FB7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6B0F04-6AF0-CE78-7419-0423D47FB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A4074-D196-7C71-A269-99DE9203A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02B6E-9054-E8BF-BAF0-3D685A99D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DAE2E-6696-6468-DF3B-238950CEB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66838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FF1D81-027B-E105-2356-A980CB56F9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F8FB89-7335-5357-4854-31700292A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6C449-A11A-7060-22DF-696A1C7B4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502AB-5139-7F8F-8B57-D8CAA769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18C7F-8EFD-6214-5E27-A555BAE1C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90003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83D2-8BE9-7DDF-6715-093C17AAA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95A98-7647-B7E6-7C74-46CC483D0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7C8EB-CD16-14E9-149C-1E5047D0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062BB-2E67-77F5-69ED-09D14D59E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35B70-365A-4FE0-3F36-1A9C4C28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10995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7C893-9893-AE1D-C189-0ECFC4D11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15042-CBA4-421D-B439-C37479DF5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184A2-5681-E814-9309-759AB8D8F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710EA-7EDD-674E-35F5-7F6EE1FDD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B8A86-191B-4CA4-9980-BA2BC5BB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8157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4C219-CBF6-9FCB-CF9A-9624CB94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A4FEC-5160-BAEC-1ECA-52D7ED5834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95A25-D898-78C1-8836-9A351FEB6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181B4-343C-2D1A-F592-CF8BB4088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066CDC-14C9-F093-53EB-5A228775A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0C52B-A279-32B2-7B45-97810B202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8477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B4D7C-DBBA-1D5D-964A-DB01B19A2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AED98-9C77-FB11-13F3-08BE24520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92B10-AFDB-3F19-9020-6069FEA61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EC456F-060E-0ED3-C981-0F18C8FA1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7EEA21-B3AA-8F17-F695-2C8D107B7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29E472-E011-887C-B567-355C581A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33D4C4-6F34-2F76-DC5C-02565F4D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4F60E4-97AB-87C4-FFAD-887ABCDE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91882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8E8CF-9591-B461-1F86-3DA5B2204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65B984-BA74-8DD8-8215-4CB180F1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4FF861-44BD-CDD3-C3CE-C56C6C506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817927-37D7-645C-6BF6-4CAD0C46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58419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AA6773-2C12-5626-3738-C4093432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5C3D1D-04CA-64BA-DF83-0608FBC4F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2332E-ADE9-1DF3-85A6-053F868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01263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4AB35-BED2-D9F3-7E30-DE4CD047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5D799-162E-5D5F-EAF3-0322ECC71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CB576-EB25-0FCC-C34D-746B8D5AA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C8731-57A8-20AC-D0EF-724FB7A2F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23BA6-F75F-C77D-D095-D1C02AC7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0F3D5-2D99-8D53-95BF-B4592C36B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0328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51C9D-E893-BDAB-7A6C-1A6649456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10CB49-2B15-B2C7-C0CF-F865BB366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65A6F-2AD4-EDAC-8D14-B533243E8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3148F-1DCC-D698-59F7-F407B23E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48EC7-D757-DB4B-683B-F68C7697E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0291B-CEF1-CB31-8D2A-004D3DEE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49644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A98538-3011-2F56-D53C-ADFF5B7C3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2347C-A74A-22F9-4F27-7831B23F2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56CD2-0920-67ED-2313-48DFBE3E82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AB46-29C2-DA45-83EA-DE82959B068C}" type="datetimeFigureOut">
              <a:rPr lang="en-DK" smtClean="0"/>
              <a:t>09/02/2022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05EC1-CB17-DD23-54D0-DCBE6D2CE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AE334-9645-9741-47B6-033B6B445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E94B0-5E26-8843-996F-E715B0DB7478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4707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F59C9FD-6513-7A2A-ABF3-A806D7A52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" y="0"/>
            <a:ext cx="1218438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69FCB1-F26B-9716-C704-421E25074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644" y="1209499"/>
            <a:ext cx="3538331" cy="4578147"/>
          </a:xfrm>
        </p:spPr>
        <p:txBody>
          <a:bodyPr anchor="t" anchorCtr="0">
            <a:noAutofit/>
          </a:bodyPr>
          <a:lstStyle/>
          <a:p>
            <a:pPr algn="l">
              <a:lnSpc>
                <a:spcPct val="82000"/>
              </a:lnSpc>
              <a:spcBef>
                <a:spcPts val="500"/>
              </a:spcBef>
            </a:pPr>
            <a:r>
              <a:rPr lang="en-GB" sz="5800" b="1" spc="-150" dirty="0">
                <a:solidFill>
                  <a:schemeClr val="bg1"/>
                </a:solidFill>
                <a:latin typeface="+mn-lt"/>
              </a:rPr>
              <a:t>TRE </a:t>
            </a:r>
            <a:br>
              <a:rPr lang="en-GB" sz="5800" b="1" spc="-150" dirty="0">
                <a:solidFill>
                  <a:schemeClr val="bg1"/>
                </a:solidFill>
                <a:latin typeface="+mn-lt"/>
              </a:rPr>
            </a:br>
            <a:r>
              <a:rPr lang="en-GB" sz="5800" b="1" spc="-150" dirty="0">
                <a:solidFill>
                  <a:schemeClr val="bg1"/>
                </a:solidFill>
                <a:latin typeface="+mn-lt"/>
              </a:rPr>
              <a:t>GODE RÅD </a:t>
            </a:r>
            <a:br>
              <a:rPr lang="en-GB" sz="5800" b="1" spc="-150" dirty="0">
                <a:solidFill>
                  <a:schemeClr val="bg1"/>
                </a:solidFill>
                <a:latin typeface="+mn-lt"/>
              </a:rPr>
            </a:br>
            <a:r>
              <a:rPr lang="en-GB" sz="5800" b="1" spc="-150" dirty="0">
                <a:solidFill>
                  <a:schemeClr val="bg1"/>
                </a:solidFill>
                <a:latin typeface="+mn-lt"/>
              </a:rPr>
              <a:t>TIL DIG MED ARTROSE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4B10D-E278-A382-0A6B-E877B3C67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7148" y="1229377"/>
            <a:ext cx="6030236" cy="4425988"/>
          </a:xfrm>
        </p:spPr>
        <p:txBody>
          <a:bodyPr>
            <a:normAutofit/>
          </a:bodyPr>
          <a:lstStyle/>
          <a:p>
            <a:pPr algn="l">
              <a:lnSpc>
                <a:spcPct val="88000"/>
              </a:lnSpc>
            </a:pPr>
            <a:r>
              <a:rPr lang="en-GB" sz="2000" noProof="1">
                <a:cs typeface="Arial" panose="020B0604020202020204" pitchFamily="34" charset="0"/>
              </a:rPr>
              <a:t>Al bevægelse er godt – søg rådgivning hos din </a:t>
            </a:r>
            <a:br>
              <a:rPr lang="en-GB" sz="2000" noProof="1">
                <a:cs typeface="Arial" panose="020B0604020202020204" pitchFamily="34" charset="0"/>
              </a:rPr>
            </a:br>
            <a:r>
              <a:rPr lang="en-GB" sz="2000" noProof="1">
                <a:cs typeface="Arial" panose="020B0604020202020204" pitchFamily="34" charset="0"/>
              </a:rPr>
              <a:t>fysioterapeut om, hvilken motion der er god for dig, </a:t>
            </a:r>
            <a:br>
              <a:rPr lang="en-GB" sz="2000" noProof="1">
                <a:cs typeface="Arial" panose="020B0604020202020204" pitchFamily="34" charset="0"/>
              </a:rPr>
            </a:br>
            <a:r>
              <a:rPr lang="en-GB" sz="2000" noProof="1">
                <a:cs typeface="Arial" panose="020B0604020202020204" pitchFamily="34" charset="0"/>
              </a:rPr>
              <a:t>og om målrettet artrosetræning kunne være relevant</a:t>
            </a:r>
          </a:p>
          <a:p>
            <a:pPr algn="l">
              <a:lnSpc>
                <a:spcPct val="88000"/>
              </a:lnSpc>
            </a:pPr>
            <a:endParaRPr lang="en-GB" sz="2000" noProof="1">
              <a:cs typeface="Arial" panose="020B0604020202020204" pitchFamily="34" charset="0"/>
            </a:endParaRPr>
          </a:p>
          <a:p>
            <a:pPr algn="l">
              <a:lnSpc>
                <a:spcPct val="88000"/>
              </a:lnSpc>
            </a:pPr>
            <a:r>
              <a:rPr lang="en-GB" sz="2000" noProof="1">
                <a:cs typeface="Arial" panose="020B0604020202020204" pitchFamily="34" charset="0"/>
              </a:rPr>
              <a:t>Selv et lille vægttab </a:t>
            </a:r>
            <a:br>
              <a:rPr lang="en-GB" sz="2000" noProof="1">
                <a:cs typeface="Arial" panose="020B0604020202020204" pitchFamily="34" charset="0"/>
              </a:rPr>
            </a:br>
            <a:r>
              <a:rPr lang="en-GB" sz="2000" noProof="1">
                <a:cs typeface="Arial" panose="020B0604020202020204" pitchFamily="34" charset="0"/>
              </a:rPr>
              <a:t>kan give stor smertelindring, </a:t>
            </a:r>
            <a:br>
              <a:rPr lang="en-GB" sz="2000" noProof="1">
                <a:cs typeface="Arial" panose="020B0604020202020204" pitchFamily="34" charset="0"/>
              </a:rPr>
            </a:br>
            <a:r>
              <a:rPr lang="en-GB" sz="2000" noProof="1">
                <a:cs typeface="Arial" panose="020B0604020202020204" pitchFamily="34" charset="0"/>
              </a:rPr>
              <a:t>hvis du er overvægtig</a:t>
            </a:r>
          </a:p>
          <a:p>
            <a:pPr algn="l">
              <a:lnSpc>
                <a:spcPct val="88000"/>
              </a:lnSpc>
            </a:pPr>
            <a:endParaRPr lang="en-GB" sz="2000" noProof="1">
              <a:latin typeface="Klavika Md" panose="02000000000000000000" pitchFamily="2" charset="0"/>
            </a:endParaRPr>
          </a:p>
          <a:p>
            <a:pPr algn="l">
              <a:lnSpc>
                <a:spcPct val="88000"/>
              </a:lnSpc>
            </a:pPr>
            <a:r>
              <a:rPr lang="en-GB" sz="2000" noProof="1">
                <a:cs typeface="Arial" panose="020B0604020202020204" pitchFamily="34" charset="0"/>
              </a:rPr>
              <a:t>Lær mere om artrose – tal med din fysioterapeut </a:t>
            </a:r>
            <a:br>
              <a:rPr lang="en-GB" sz="2000" noProof="1">
                <a:cs typeface="Arial" panose="020B0604020202020204" pitchFamily="34" charset="0"/>
              </a:rPr>
            </a:br>
            <a:r>
              <a:rPr lang="en-GB" sz="2000" noProof="1">
                <a:cs typeface="Arial" panose="020B0604020202020204" pitchFamily="34" charset="0"/>
              </a:rPr>
              <a:t>eller Gigtforeningens rådgivning om, hvordan du </a:t>
            </a:r>
            <a:br>
              <a:rPr lang="en-GB" sz="2000" noProof="1">
                <a:cs typeface="Arial" panose="020B0604020202020204" pitchFamily="34" charset="0"/>
              </a:rPr>
            </a:br>
            <a:r>
              <a:rPr lang="en-GB" sz="2000" noProof="1">
                <a:cs typeface="Arial" panose="020B0604020202020204" pitchFamily="34" charset="0"/>
              </a:rPr>
              <a:t>bedre kan leve dit liv med artrose</a:t>
            </a:r>
          </a:p>
        </p:txBody>
      </p:sp>
      <p:pic>
        <p:nvPicPr>
          <p:cNvPr id="25" name="Picture 24" descr="A picture containing shape&#10;&#10;Description automatically generated">
            <a:extLst>
              <a:ext uri="{FF2B5EF4-FFF2-40B4-BE49-F238E27FC236}">
                <a16:creationId xmlns:a16="http://schemas.microsoft.com/office/drawing/2014/main" id="{B57F7143-2F30-E4D9-42A6-FFC58FFC0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1270" y="5635823"/>
            <a:ext cx="1080730" cy="685987"/>
          </a:xfrm>
          <a:prstGeom prst="rect">
            <a:avLst/>
          </a:prstGeom>
        </p:spPr>
      </p:pic>
      <p:pic>
        <p:nvPicPr>
          <p:cNvPr id="27" name="Picture 26" descr="Text, logo&#10;&#10;Description automatically generated with medium confidence">
            <a:extLst>
              <a:ext uri="{FF2B5EF4-FFF2-40B4-BE49-F238E27FC236}">
                <a16:creationId xmlns:a16="http://schemas.microsoft.com/office/drawing/2014/main" id="{E64DB3D0-92A1-5262-7B48-2CFF3D524C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4727" y="5655365"/>
            <a:ext cx="2560552" cy="66644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EEEAF399-4CC1-B18A-2E14-86CFFAD24D80}"/>
              </a:ext>
            </a:extLst>
          </p:cNvPr>
          <p:cNvSpPr txBox="1"/>
          <p:nvPr/>
        </p:nvSpPr>
        <p:spPr>
          <a:xfrm>
            <a:off x="3842411" y="957634"/>
            <a:ext cx="1893921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DK" sz="8500" b="1" dirty="0">
                <a:solidFill>
                  <a:srgbClr val="C41130"/>
                </a:solidFill>
                <a:effectLst/>
              </a:rPr>
              <a:t>1</a:t>
            </a:r>
            <a:endParaRPr lang="en-DK" sz="8500" dirty="0">
              <a:solidFill>
                <a:srgbClr val="C41130"/>
              </a:solidFill>
              <a:effectLst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0A1F369-0E0A-F9CD-9E09-EF5C3241AC9F}"/>
              </a:ext>
            </a:extLst>
          </p:cNvPr>
          <p:cNvSpPr txBox="1"/>
          <p:nvPr/>
        </p:nvSpPr>
        <p:spPr>
          <a:xfrm>
            <a:off x="4394447" y="2290322"/>
            <a:ext cx="1396153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DK" sz="8500" b="1" dirty="0">
                <a:solidFill>
                  <a:srgbClr val="C41130"/>
                </a:solidFill>
                <a:effectLst/>
              </a:rPr>
              <a:t>2</a:t>
            </a:r>
            <a:endParaRPr lang="en-DK" sz="8500" dirty="0">
              <a:solidFill>
                <a:srgbClr val="C41130"/>
              </a:solidFill>
              <a:effectLst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2DEDFFC-BE20-105C-0A9D-F945F3D048D4}"/>
              </a:ext>
            </a:extLst>
          </p:cNvPr>
          <p:cNvSpPr txBox="1"/>
          <p:nvPr/>
        </p:nvSpPr>
        <p:spPr>
          <a:xfrm>
            <a:off x="3889955" y="3613905"/>
            <a:ext cx="1893921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DK" sz="8500" b="1" dirty="0">
                <a:solidFill>
                  <a:srgbClr val="C41130"/>
                </a:solidFill>
                <a:effectLst/>
              </a:rPr>
              <a:t>3</a:t>
            </a:r>
            <a:endParaRPr lang="en-DK" sz="8500" dirty="0">
              <a:solidFill>
                <a:srgbClr val="C4113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148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Klavika Md</vt:lpstr>
      <vt:lpstr>Office Theme</vt:lpstr>
      <vt:lpstr>TRE  GODE RÅD  TIL DIG MED ARTROSE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  GODE RÅD  TIL DIG MED ARTROSE</dc:title>
  <dc:creator>Wallace, Kristian</dc:creator>
  <cp:lastModifiedBy>Malene Wesselhoff</cp:lastModifiedBy>
  <cp:revision>5</cp:revision>
  <dcterms:created xsi:type="dcterms:W3CDTF">2022-09-01T13:52:04Z</dcterms:created>
  <dcterms:modified xsi:type="dcterms:W3CDTF">2022-09-02T13:35:44Z</dcterms:modified>
</cp:coreProperties>
</file>