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p:sldMasterIdLst>
    <p:sldMasterId id="2147483648" r:id="rId4"/>
  </p:sldMasterIdLst>
  <p:notesMasterIdLst>
    <p:notesMasterId r:id="rId38"/>
  </p:notesMasterIdLst>
  <p:sldIdLst>
    <p:sldId id="743" r:id="rId5"/>
    <p:sldId id="809" r:id="rId6"/>
    <p:sldId id="819" r:id="rId7"/>
    <p:sldId id="763" r:id="rId8"/>
    <p:sldId id="764" r:id="rId9"/>
    <p:sldId id="765" r:id="rId10"/>
    <p:sldId id="773" r:id="rId11"/>
    <p:sldId id="803" r:id="rId12"/>
    <p:sldId id="820" r:id="rId13"/>
    <p:sldId id="769" r:id="rId14"/>
    <p:sldId id="812" r:id="rId15"/>
    <p:sldId id="264" r:id="rId16"/>
    <p:sldId id="775" r:id="rId17"/>
    <p:sldId id="753" r:id="rId18"/>
    <p:sldId id="760" r:id="rId19"/>
    <p:sldId id="784" r:id="rId20"/>
    <p:sldId id="785" r:id="rId21"/>
    <p:sldId id="813" r:id="rId22"/>
    <p:sldId id="814" r:id="rId23"/>
    <p:sldId id="815" r:id="rId24"/>
    <p:sldId id="816" r:id="rId25"/>
    <p:sldId id="806" r:id="rId26"/>
    <p:sldId id="749" r:id="rId27"/>
    <p:sldId id="801" r:id="rId28"/>
    <p:sldId id="758" r:id="rId29"/>
    <p:sldId id="782" r:id="rId30"/>
    <p:sldId id="770" r:id="rId31"/>
    <p:sldId id="783" r:id="rId32"/>
    <p:sldId id="771" r:id="rId33"/>
    <p:sldId id="779" r:id="rId34"/>
    <p:sldId id="269" r:id="rId35"/>
    <p:sldId id="807" r:id="rId36"/>
    <p:sldId id="282" r:id="rId37"/>
  </p:sldIdLst>
  <p:sldSz cx="9144000" cy="6858000" type="screen4x3"/>
  <p:notesSz cx="6805613" cy="9939338"/>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1154"/>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70981" autoAdjust="0"/>
  </p:normalViewPr>
  <p:slideViewPr>
    <p:cSldViewPr>
      <p:cViewPr varScale="1">
        <p:scale>
          <a:sx n="90" d="100"/>
          <a:sy n="90" d="100"/>
        </p:scale>
        <p:origin x="1446" y="78"/>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AC9E50A-DE62-C761-0BE7-0DD2BB2C4315}"/>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da-DK"/>
          </a:p>
        </p:txBody>
      </p:sp>
      <p:sp>
        <p:nvSpPr>
          <p:cNvPr id="24579" name="Rectangle 3">
            <a:extLst>
              <a:ext uri="{FF2B5EF4-FFF2-40B4-BE49-F238E27FC236}">
                <a16:creationId xmlns:a16="http://schemas.microsoft.com/office/drawing/2014/main" id="{8B728D7B-F931-53B8-74DB-DF84467FE68C}"/>
              </a:ext>
            </a:extLst>
          </p:cNvPr>
          <p:cNvSpPr>
            <a:spLocks noGrp="1" noChangeArrowheads="1"/>
          </p:cNvSpPr>
          <p:nvPr>
            <p:ph type="dt" idx="1"/>
          </p:nvPr>
        </p:nvSpPr>
        <p:spPr bwMode="auto">
          <a:xfrm>
            <a:off x="385445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da-DK"/>
          </a:p>
        </p:txBody>
      </p:sp>
      <p:sp>
        <p:nvSpPr>
          <p:cNvPr id="3076" name="Rectangle 4">
            <a:extLst>
              <a:ext uri="{FF2B5EF4-FFF2-40B4-BE49-F238E27FC236}">
                <a16:creationId xmlns:a16="http://schemas.microsoft.com/office/drawing/2014/main" id="{3CB6724B-0F41-B970-BE59-78E70D869E2F}"/>
              </a:ext>
            </a:extLst>
          </p:cNvPr>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a:extLst>
              <a:ext uri="{FF2B5EF4-FFF2-40B4-BE49-F238E27FC236}">
                <a16:creationId xmlns:a16="http://schemas.microsoft.com/office/drawing/2014/main" id="{786F2953-EF38-B577-87FF-C00A314E03F3}"/>
              </a:ext>
            </a:extLst>
          </p:cNvPr>
          <p:cNvSpPr>
            <a:spLocks noGrp="1" noChangeArrowheads="1"/>
          </p:cNvSpPr>
          <p:nvPr>
            <p:ph type="body" sz="quarter" idx="3"/>
          </p:nvPr>
        </p:nvSpPr>
        <p:spPr bwMode="auto">
          <a:xfrm>
            <a:off x="681038" y="4721225"/>
            <a:ext cx="544353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da-DK" noProof="0"/>
              <a:t>Click to edit Master text styles</a:t>
            </a:r>
          </a:p>
          <a:p>
            <a:pPr lvl="1"/>
            <a:r>
              <a:rPr lang="en-US" altLang="da-DK" noProof="0"/>
              <a:t>Second level</a:t>
            </a:r>
          </a:p>
          <a:p>
            <a:pPr lvl="2"/>
            <a:r>
              <a:rPr lang="en-US" altLang="da-DK" noProof="0"/>
              <a:t>Third level</a:t>
            </a:r>
          </a:p>
          <a:p>
            <a:pPr lvl="3"/>
            <a:r>
              <a:rPr lang="en-US" altLang="da-DK" noProof="0"/>
              <a:t>Fourth level</a:t>
            </a:r>
          </a:p>
          <a:p>
            <a:pPr lvl="4"/>
            <a:r>
              <a:rPr lang="en-US" altLang="da-DK" noProof="0"/>
              <a:t>Fifth level</a:t>
            </a:r>
          </a:p>
        </p:txBody>
      </p:sp>
      <p:sp>
        <p:nvSpPr>
          <p:cNvPr id="24582" name="Rectangle 6">
            <a:extLst>
              <a:ext uri="{FF2B5EF4-FFF2-40B4-BE49-F238E27FC236}">
                <a16:creationId xmlns:a16="http://schemas.microsoft.com/office/drawing/2014/main" id="{BF30DA26-855D-FFE1-6FAA-783E5C600CC1}"/>
              </a:ext>
            </a:extLst>
          </p:cNvPr>
          <p:cNvSpPr>
            <a:spLocks noGrp="1" noChangeArrowheads="1"/>
          </p:cNvSpPr>
          <p:nvPr>
            <p:ph type="ftr" sz="quarter" idx="4"/>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da-DK"/>
          </a:p>
        </p:txBody>
      </p:sp>
      <p:sp>
        <p:nvSpPr>
          <p:cNvPr id="24583" name="Rectangle 7">
            <a:extLst>
              <a:ext uri="{FF2B5EF4-FFF2-40B4-BE49-F238E27FC236}">
                <a16:creationId xmlns:a16="http://schemas.microsoft.com/office/drawing/2014/main" id="{F1773D64-BDC6-C198-0CB9-7EE765AFA85A}"/>
              </a:ext>
            </a:extLst>
          </p:cNvPr>
          <p:cNvSpPr>
            <a:spLocks noGrp="1" noChangeArrowheads="1"/>
          </p:cNvSpPr>
          <p:nvPr>
            <p:ph type="sldNum" sz="quarter" idx="5"/>
          </p:nvPr>
        </p:nvSpPr>
        <p:spPr bwMode="auto">
          <a:xfrm>
            <a:off x="385445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5CCE30C-A6EF-4598-A331-1C964BEC415A}" type="slidenum">
              <a:rPr lang="en-US" altLang="da-DK"/>
              <a:pPr/>
              <a:t>‹nr.›</a:t>
            </a:fld>
            <a:endParaRPr lang="en-US" altLang="da-D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Selve forligsteksterne ligger på Danske Fysioterapeuters hjemmeside – på dette møde dykker vi ned i de emner, som er mest relevante for jer, samt giver et overblik over, hvordan overenskomstkravene er landet.</a:t>
            </a:r>
          </a:p>
          <a:p>
            <a:endParaRPr lang="da-DK" dirty="0"/>
          </a:p>
          <a:p>
            <a:r>
              <a:rPr lang="da-DK" dirty="0"/>
              <a:t>Vi håber, at disse slides kan hjælpe jer til dialogen med jeres kolleger på arbejdspladsen forud for urafstemningen.</a:t>
            </a:r>
          </a:p>
          <a:p>
            <a:endParaRPr lang="da-DK" sz="1200" b="0" kern="1200" dirty="0">
              <a:solidFill>
                <a:schemeClr val="tx1"/>
              </a:solidFill>
              <a:effectLst/>
              <a:latin typeface="Arial" panose="020B0604020202020204" pitchFamily="34" charset="0"/>
              <a:ea typeface="+mn-ea"/>
              <a:cs typeface="+mn-cs"/>
            </a:endParaRPr>
          </a:p>
          <a:p>
            <a:r>
              <a:rPr lang="da-DK" sz="1200" b="0" kern="1200" dirty="0">
                <a:solidFill>
                  <a:schemeClr val="tx1"/>
                </a:solidFill>
                <a:effectLst/>
                <a:latin typeface="Arial" panose="020B0604020202020204" pitchFamily="34" charset="0"/>
                <a:ea typeface="+mn-ea"/>
                <a:cs typeface="+mn-cs"/>
              </a:rPr>
              <a:t> </a:t>
            </a:r>
          </a:p>
          <a:p>
            <a:endParaRPr lang="da-DK" dirty="0"/>
          </a:p>
        </p:txBody>
      </p:sp>
      <p:sp>
        <p:nvSpPr>
          <p:cNvPr id="4" name="Pladsholder til slidenummer 3"/>
          <p:cNvSpPr>
            <a:spLocks noGrp="1"/>
          </p:cNvSpPr>
          <p:nvPr>
            <p:ph type="sldNum" sz="quarter" idx="5"/>
          </p:nvPr>
        </p:nvSpPr>
        <p:spPr/>
        <p:txBody>
          <a:bodyPr/>
          <a:lstStyle/>
          <a:p>
            <a:pPr>
              <a:defRPr/>
            </a:pPr>
            <a:fld id="{CA16CF01-61A9-4B72-8A1B-C2E417F29731}" type="slidenum">
              <a:rPr lang="en-US" altLang="da-DK" smtClean="0"/>
              <a:pPr>
                <a:defRPr/>
              </a:pPr>
              <a:t>1</a:t>
            </a:fld>
            <a:endParaRPr lang="en-US" altLang="da-DK"/>
          </a:p>
        </p:txBody>
      </p:sp>
    </p:spTree>
    <p:extLst>
      <p:ext uri="{BB962C8B-B14F-4D97-AF65-F5344CB8AC3E}">
        <p14:creationId xmlns:p14="http://schemas.microsoft.com/office/powerpoint/2010/main" val="2320122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På </a:t>
            </a:r>
            <a:r>
              <a:rPr lang="da-DK" sz="1200" kern="1200" dirty="0" err="1">
                <a:solidFill>
                  <a:schemeClr val="tx1"/>
                </a:solidFill>
                <a:effectLst/>
                <a:latin typeface="Arial" panose="020B0604020202020204" pitchFamily="34" charset="0"/>
                <a:ea typeface="+mn-ea"/>
                <a:cs typeface="+mn-cs"/>
              </a:rPr>
              <a:t>fritvalgslønkontoen</a:t>
            </a:r>
            <a:r>
              <a:rPr lang="da-DK" sz="1200" kern="1200" dirty="0">
                <a:solidFill>
                  <a:schemeClr val="tx1"/>
                </a:solidFill>
                <a:effectLst/>
                <a:latin typeface="Arial" panose="020B0604020202020204" pitchFamily="34" charset="0"/>
                <a:ea typeface="+mn-ea"/>
                <a:cs typeface="+mn-cs"/>
              </a:rPr>
              <a:t> indbetales i januar 2,35% af den </a:t>
            </a:r>
            <a:r>
              <a:rPr lang="da-DK" sz="1200" kern="1200" dirty="0" err="1">
                <a:solidFill>
                  <a:schemeClr val="tx1"/>
                </a:solidFill>
                <a:effectLst/>
                <a:latin typeface="Arial" panose="020B0604020202020204" pitchFamily="34" charset="0"/>
                <a:ea typeface="+mn-ea"/>
                <a:cs typeface="+mn-cs"/>
              </a:rPr>
              <a:t>fritvalgsberettigede</a:t>
            </a:r>
            <a:r>
              <a:rPr lang="da-DK" sz="1200" kern="1200" dirty="0">
                <a:solidFill>
                  <a:schemeClr val="tx1"/>
                </a:solidFill>
                <a:effectLst/>
                <a:latin typeface="Arial" panose="020B0604020202020204" pitchFamily="34" charset="0"/>
                <a:ea typeface="+mn-ea"/>
                <a:cs typeface="+mn-cs"/>
              </a:rPr>
              <a:t> løn samt et månedligt </a:t>
            </a:r>
            <a:r>
              <a:rPr lang="da-DK" sz="1200" kern="1200" dirty="0" err="1">
                <a:solidFill>
                  <a:schemeClr val="tx1"/>
                </a:solidFill>
                <a:effectLst/>
                <a:latin typeface="Arial" panose="020B0604020202020204" pitchFamily="34" charset="0"/>
                <a:ea typeface="+mn-ea"/>
                <a:cs typeface="+mn-cs"/>
              </a:rPr>
              <a:t>fritvalgsbidrag</a:t>
            </a:r>
            <a:r>
              <a:rPr lang="da-DK" sz="1200" kern="1200" dirty="0">
                <a:solidFill>
                  <a:schemeClr val="tx1"/>
                </a:solidFill>
                <a:effectLst/>
                <a:latin typeface="Arial" panose="020B0604020202020204" pitchFamily="34" charset="0"/>
                <a:ea typeface="+mn-ea"/>
                <a:cs typeface="+mn-cs"/>
              </a:rPr>
              <a:t> på 2,42%. For seniorer indbetales yderligere 0,94 – 1,88% af den </a:t>
            </a:r>
            <a:r>
              <a:rPr lang="da-DK" sz="1200" kern="1200" dirty="0" err="1">
                <a:solidFill>
                  <a:schemeClr val="tx1"/>
                </a:solidFill>
                <a:effectLst/>
                <a:latin typeface="Arial" panose="020B0604020202020204" pitchFamily="34" charset="0"/>
                <a:ea typeface="+mn-ea"/>
                <a:cs typeface="+mn-cs"/>
              </a:rPr>
              <a:t>fritvalgsberettigede</a:t>
            </a:r>
            <a:r>
              <a:rPr lang="da-DK" sz="1200" kern="1200" dirty="0">
                <a:solidFill>
                  <a:schemeClr val="tx1"/>
                </a:solidFill>
                <a:effectLst/>
                <a:latin typeface="Arial" panose="020B0604020202020204" pitchFamily="34" charset="0"/>
                <a:ea typeface="+mn-ea"/>
                <a:cs typeface="+mn-cs"/>
              </a:rPr>
              <a:t> løn.</a:t>
            </a:r>
          </a:p>
          <a:p>
            <a:r>
              <a:rPr lang="da-DK" sz="1200" kern="1200" dirty="0">
                <a:solidFill>
                  <a:schemeClr val="tx1"/>
                </a:solidFill>
                <a:effectLst/>
                <a:latin typeface="Arial" panose="020B0604020202020204" pitchFamily="34" charset="0"/>
                <a:ea typeface="+mn-ea"/>
                <a:cs typeface="+mn-cs"/>
              </a:rPr>
              <a:t>Som fysioterapeut kan du en gang om året vælge at få udbetalt beløbet månedligt som løn eller til pension. Du kan også bruge midlerne på afholdelse af den frihed, du har ret til. Feriefridage (også kaldet 6. Ferieuge) og seniordage vil med den nye ordning være frihed uden løn, som kan finansieres med udbetaling fra </a:t>
            </a:r>
            <a:r>
              <a:rPr lang="da-DK" sz="1200" kern="1200" dirty="0" err="1">
                <a:solidFill>
                  <a:schemeClr val="tx1"/>
                </a:solidFill>
                <a:effectLst/>
                <a:latin typeface="Arial" panose="020B0604020202020204" pitchFamily="34" charset="0"/>
                <a:ea typeface="+mn-ea"/>
                <a:cs typeface="+mn-cs"/>
              </a:rPr>
              <a:t>fritvalgskontoen</a:t>
            </a:r>
            <a:r>
              <a:rPr lang="da-DK" sz="1200" kern="1200" dirty="0">
                <a:solidFill>
                  <a:schemeClr val="tx1"/>
                </a:solidFill>
                <a:effectLst/>
                <a:latin typeface="Arial" panose="020B0604020202020204" pitchFamily="34" charset="0"/>
                <a:ea typeface="+mn-ea"/>
                <a:cs typeface="+mn-cs"/>
              </a:rPr>
              <a:t>. Hvis du ikke har ret til omsorgsdage og/eller seniordage får du ret til én </a:t>
            </a:r>
            <a:r>
              <a:rPr lang="da-DK" sz="1200" kern="1200" dirty="0" err="1">
                <a:solidFill>
                  <a:schemeClr val="tx1"/>
                </a:solidFill>
                <a:effectLst/>
                <a:latin typeface="Arial" panose="020B0604020202020204" pitchFamily="34" charset="0"/>
                <a:ea typeface="+mn-ea"/>
                <a:cs typeface="+mn-cs"/>
              </a:rPr>
              <a:t>fritvalgsdag</a:t>
            </a:r>
            <a:r>
              <a:rPr lang="da-DK" sz="1200" kern="1200" dirty="0">
                <a:solidFill>
                  <a:schemeClr val="tx1"/>
                </a:solidFill>
                <a:effectLst/>
                <a:latin typeface="Arial" panose="020B0604020202020204" pitchFamily="34" charset="0"/>
                <a:ea typeface="+mn-ea"/>
                <a:cs typeface="+mn-cs"/>
              </a:rPr>
              <a:t>, som også kan finansieres med </a:t>
            </a:r>
            <a:r>
              <a:rPr lang="da-DK" sz="1200" kern="1200" dirty="0" err="1">
                <a:solidFill>
                  <a:schemeClr val="tx1"/>
                </a:solidFill>
                <a:effectLst/>
                <a:latin typeface="Arial" panose="020B0604020202020204" pitchFamily="34" charset="0"/>
                <a:ea typeface="+mn-ea"/>
                <a:cs typeface="+mn-cs"/>
              </a:rPr>
              <a:t>fritvalgslønkontoen</a:t>
            </a:r>
            <a:r>
              <a:rPr lang="da-DK" sz="1200" kern="1200" dirty="0">
                <a:solidFill>
                  <a:schemeClr val="tx1"/>
                </a:solidFill>
                <a:effectLst/>
                <a:latin typeface="Arial" panose="020B0604020202020204" pitchFamily="34" charset="0"/>
                <a:ea typeface="+mn-ea"/>
                <a:cs typeface="+mn-cs"/>
              </a:rPr>
              <a:t>.</a:t>
            </a:r>
          </a:p>
          <a:p>
            <a:r>
              <a:rPr lang="da-DK" sz="1200" kern="1200" dirty="0">
                <a:solidFill>
                  <a:schemeClr val="tx1"/>
                </a:solidFill>
                <a:effectLst/>
                <a:latin typeface="Arial" panose="020B0604020202020204" pitchFamily="34" charset="0"/>
                <a:ea typeface="+mn-ea"/>
                <a:cs typeface="+mn-cs"/>
              </a:rPr>
              <a:t>Hvis man ikke træffer et valg, så kommer midlerne ind på </a:t>
            </a:r>
            <a:r>
              <a:rPr lang="da-DK" sz="1200" kern="1200" dirty="0" err="1">
                <a:solidFill>
                  <a:schemeClr val="tx1"/>
                </a:solidFill>
                <a:effectLst/>
                <a:latin typeface="Arial" panose="020B0604020202020204" pitchFamily="34" charset="0"/>
                <a:ea typeface="+mn-ea"/>
                <a:cs typeface="+mn-cs"/>
              </a:rPr>
              <a:t>firtalgskontoen</a:t>
            </a:r>
            <a:endParaRPr lang="da-DK" sz="1200" kern="1200" dirty="0">
              <a:solidFill>
                <a:schemeClr val="tx1"/>
              </a:solidFill>
              <a:effectLst/>
              <a:latin typeface="Arial" panose="020B0604020202020204" pitchFamily="34" charset="0"/>
              <a:ea typeface="+mn-ea"/>
              <a:cs typeface="+mn-cs"/>
            </a:endParaRPr>
          </a:p>
          <a:p>
            <a:endParaRPr lang="da-DK" dirty="0"/>
          </a:p>
          <a:p>
            <a:r>
              <a:rPr lang="da-DK" dirty="0"/>
              <a:t>Der er aftalt et projekt med KL og DR omkring </a:t>
            </a:r>
            <a:r>
              <a:rPr lang="da-DK" dirty="0" err="1"/>
              <a:t>understøtteles</a:t>
            </a:r>
            <a:r>
              <a:rPr lang="da-DK" dirty="0"/>
              <a:t> af implementering af aftalen og brugen af aftalen – kommunikationsmateriale og vejledning</a:t>
            </a:r>
          </a:p>
          <a:p>
            <a:endParaRPr lang="da-DK" dirty="0"/>
          </a:p>
          <a:p>
            <a:r>
              <a:rPr lang="da-DK" dirty="0"/>
              <a:t>Aftale om opsparing af frihed bortfalder og erstattes af </a:t>
            </a:r>
            <a:r>
              <a:rPr lang="da-DK" dirty="0" err="1"/>
              <a:t>fritvalgskontoen</a:t>
            </a:r>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 </a:t>
            </a:r>
          </a:p>
          <a:p>
            <a:r>
              <a:rPr lang="da-DK" sz="1200" b="0" i="0" u="none" strike="noStrike" kern="1200" baseline="0" dirty="0">
                <a:solidFill>
                  <a:schemeClr val="tx1"/>
                </a:solidFill>
                <a:latin typeface="Arial" panose="020B0604020202020204" pitchFamily="34" charset="0"/>
                <a:ea typeface="+mn-ea"/>
                <a:cs typeface="+mn-cs"/>
              </a:rPr>
              <a:t>Kontoen lanceres 1. januar 2028. </a:t>
            </a:r>
          </a:p>
          <a:p>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1. April 2027 udbetales </a:t>
            </a:r>
            <a:r>
              <a:rPr lang="da-DK" sz="1200" b="0" i="0" u="none" strike="noStrike" kern="1200" baseline="0">
                <a:solidFill>
                  <a:schemeClr val="tx1"/>
                </a:solidFill>
                <a:latin typeface="Arial" panose="020B0604020202020204" pitchFamily="34" charset="0"/>
                <a:ea typeface="+mn-ea"/>
                <a:cs typeface="+mn-cs"/>
              </a:rPr>
              <a:t>et engangsløntillæg på 2,33 %</a:t>
            </a:r>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15</a:t>
            </a:fld>
            <a:endParaRPr lang="en-US" altLang="da-DK"/>
          </a:p>
        </p:txBody>
      </p:sp>
    </p:spTree>
    <p:extLst>
      <p:ext uri="{BB962C8B-B14F-4D97-AF65-F5344CB8AC3E}">
        <p14:creationId xmlns:p14="http://schemas.microsoft.com/office/powerpoint/2010/main" val="2534069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Ordlyden af overenskomstens bestemmelse om barns 1 og 2. sygedag ud over tilføjelserne om 3. sygedag og hjemkaldelsesdagen ændres ikke</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17</a:t>
            </a:fld>
            <a:endParaRPr lang="en-US" altLang="da-DK"/>
          </a:p>
        </p:txBody>
      </p:sp>
    </p:spTree>
    <p:extLst>
      <p:ext uri="{BB962C8B-B14F-4D97-AF65-F5344CB8AC3E}">
        <p14:creationId xmlns:p14="http://schemas.microsoft.com/office/powerpoint/2010/main" val="3773938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 er de 6 uger med </a:t>
            </a:r>
            <a:r>
              <a:rPr lang="da-DK" dirty="0" err="1"/>
              <a:t>lønret</a:t>
            </a:r>
            <a:r>
              <a:rPr lang="da-DK" dirty="0"/>
              <a:t>, der deles mellem forældrene, sociale forældre og nærtstående familiemedlemmer, der udvides med 2 uger, således at der er 8 uger til deling </a:t>
            </a:r>
          </a:p>
          <a:p>
            <a:endParaRPr lang="da-DK" dirty="0"/>
          </a:p>
          <a:p>
            <a:r>
              <a:rPr lang="da-DK" sz="1200" kern="1200" dirty="0">
                <a:solidFill>
                  <a:schemeClr val="tx1"/>
                </a:solidFill>
                <a:effectLst/>
                <a:latin typeface="Arial" panose="020B0604020202020204" pitchFamily="34" charset="0"/>
                <a:ea typeface="+mn-ea"/>
                <a:cs typeface="+mn-cs"/>
              </a:rPr>
              <a:t>Mor/far(medmor)/sociale forældre (og til dels nærtstående familiemedlemmer) sidestilles for så vidt angår retten til at være fraværende med løn, når fravær med </a:t>
            </a:r>
            <a:r>
              <a:rPr lang="da-DK" sz="1200" kern="1200" dirty="0" err="1">
                <a:solidFill>
                  <a:schemeClr val="tx1"/>
                </a:solidFill>
                <a:effectLst/>
                <a:latin typeface="Arial" panose="020B0604020202020204" pitchFamily="34" charset="0"/>
                <a:ea typeface="+mn-ea"/>
                <a:cs typeface="+mn-cs"/>
              </a:rPr>
              <a:t>barselsdagpenge</a:t>
            </a:r>
            <a:r>
              <a:rPr lang="da-DK" sz="1200" kern="1200" dirty="0">
                <a:solidFill>
                  <a:schemeClr val="tx1"/>
                </a:solidFill>
                <a:effectLst/>
                <a:latin typeface="Arial" panose="020B0604020202020204" pitchFamily="34" charset="0"/>
                <a:ea typeface="+mn-ea"/>
                <a:cs typeface="+mn-cs"/>
              </a:rPr>
              <a:t> kan overføres til dem efter barselsloven</a:t>
            </a:r>
          </a:p>
          <a:p>
            <a:endParaRPr lang="da-DK" sz="1200" kern="1200" dirty="0">
              <a:solidFill>
                <a:schemeClr val="tx1"/>
              </a:solidFill>
              <a:effectLst/>
              <a:latin typeface="Arial" panose="020B0604020202020204" pitchFamily="34"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da-DK" sz="1200" kern="1200" dirty="0">
                <a:solidFill>
                  <a:schemeClr val="tx1"/>
                </a:solidFill>
                <a:effectLst/>
                <a:latin typeface="Arial" panose="020B0604020202020204" pitchFamily="34" charset="0"/>
                <a:ea typeface="+mn-ea"/>
                <a:cs typeface="+mn-cs"/>
              </a:rPr>
              <a:t>”Fædreorloven” kan forlænges ved barnets hospitalsindlæggelse og forældre til børn, der kommer på tidligt hjemmeophold, kan også få forlænget deres fraværsret med løn.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19</a:t>
            </a:fld>
            <a:endParaRPr lang="en-US" altLang="da-DK"/>
          </a:p>
        </p:txBody>
      </p:sp>
    </p:spTree>
    <p:extLst>
      <p:ext uri="{BB962C8B-B14F-4D97-AF65-F5344CB8AC3E}">
        <p14:creationId xmlns:p14="http://schemas.microsoft.com/office/powerpoint/2010/main" val="4134070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Eneforældre, altså forældre der ikke bor sammen med den anden forælder og har eneforældremyndighed over barnet får en yderligere ret til løn under fravær på 10 uger.</a:t>
            </a:r>
          </a:p>
          <a:p>
            <a:endParaRPr lang="da-DK" dirty="0"/>
          </a:p>
          <a:p>
            <a:endParaRPr lang="da-DK" dirty="0"/>
          </a:p>
          <a:p>
            <a:pPr marL="0" indent="0">
              <a:buNone/>
            </a:pPr>
            <a:endParaRPr lang="da-DK" dirty="0"/>
          </a:p>
          <a:p>
            <a:r>
              <a:rPr lang="da-DK" dirty="0"/>
              <a:t>Har en medarbejder valgt pension i stedet for løn som en del af </a:t>
            </a:r>
            <a:r>
              <a:rPr lang="da-DK" dirty="0" err="1"/>
              <a:t>fritvalgsordningen</a:t>
            </a:r>
            <a:r>
              <a:rPr lang="da-DK" dirty="0"/>
              <a:t>, har medarbejderen ret til at foretage et omvalg i forbindelse med barselsorloven.</a:t>
            </a:r>
          </a:p>
          <a:p>
            <a:endParaRPr lang="da-DK" dirty="0"/>
          </a:p>
          <a:p>
            <a:endParaRPr lang="da-DK" dirty="0"/>
          </a:p>
          <a:p>
            <a:pPr marL="0" indent="0">
              <a:buNone/>
            </a:pPr>
            <a:endParaRPr lang="da-DK" dirty="0"/>
          </a:p>
          <a:p>
            <a:r>
              <a:rPr lang="da-DK" dirty="0"/>
              <a:t>Surrogatforældre har været omfattet af aftalen siden 1. januar 2025 ved en aftale om administrationsgrundlag, men skrives nu ind i aftalen.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20</a:t>
            </a:fld>
            <a:endParaRPr lang="en-US" altLang="da-DK"/>
          </a:p>
        </p:txBody>
      </p:sp>
    </p:spTree>
    <p:extLst>
      <p:ext uri="{BB962C8B-B14F-4D97-AF65-F5344CB8AC3E}">
        <p14:creationId xmlns:p14="http://schemas.microsoft.com/office/powerpoint/2010/main" val="2897800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da-DK" dirty="0"/>
          </a:p>
          <a:p>
            <a:r>
              <a:rPr lang="da-DK" dirty="0"/>
              <a:t>Sorgorloven udvides, således at forældre til et barn under 18 år har ret til 12 ugers fravær med løn, hvis barnets anden forældre dør. Rettigheden er under forudsætning af at der bliver vedtaget et lovforslag herom. Forventes 1. januar 2027.</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21</a:t>
            </a:fld>
            <a:endParaRPr lang="en-US" altLang="da-DK"/>
          </a:p>
        </p:txBody>
      </p:sp>
    </p:spTree>
    <p:extLst>
      <p:ext uri="{BB962C8B-B14F-4D97-AF65-F5344CB8AC3E}">
        <p14:creationId xmlns:p14="http://schemas.microsoft.com/office/powerpoint/2010/main" val="22405587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Hviletidsaftale:</a:t>
            </a:r>
          </a:p>
          <a:p>
            <a:r>
              <a:rPr lang="da-DK" dirty="0"/>
              <a:t>Rådighedstjeneste på arbejdsstedet er ikke at betragte som hviletid – heller ikke hvis vagten er uden opkald.</a:t>
            </a:r>
          </a:p>
          <a:p>
            <a:r>
              <a:rPr lang="da-DK" dirty="0"/>
              <a:t>Kompenserende hvileperiode skal nu ligge i umiddelbar forlængelse af arbejdet – tidligere var det ok, at det lå i nærmeste fremtid.</a:t>
            </a:r>
          </a:p>
          <a:p>
            <a:endParaRPr lang="da-DK" dirty="0"/>
          </a:p>
          <a:p>
            <a:endParaRPr lang="da-DK" dirty="0"/>
          </a:p>
          <a:p>
            <a:r>
              <a:rPr lang="da-DK" sz="1200" b="1" kern="1200" dirty="0">
                <a:solidFill>
                  <a:schemeClr val="tx1"/>
                </a:solidFill>
                <a:effectLst/>
                <a:latin typeface="Arial" panose="020B0604020202020204" pitchFamily="34" charset="0"/>
                <a:ea typeface="+mn-ea"/>
                <a:cs typeface="+mn-cs"/>
              </a:rPr>
              <a:t>Arbejdstid</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Ved de kommunale forhandlinger har medlemmernes ønske om indflydelse på arbejdstilrettelæggelse været i fokus. Derfor er der i den kommende overenskomstperiode aftalt projekter omkring styrket af den lokale arbejdstid med henblik på at sikre både driften og balancen mellem arbejdsliv og privatliv.</a:t>
            </a:r>
          </a:p>
          <a:p>
            <a:r>
              <a:rPr lang="da-DK" sz="1200" kern="1200" dirty="0">
                <a:solidFill>
                  <a:schemeClr val="tx1"/>
                </a:solidFill>
                <a:effectLst/>
                <a:latin typeface="Arial" panose="020B0604020202020204" pitchFamily="34" charset="0"/>
                <a:ea typeface="+mn-ea"/>
                <a:cs typeface="+mn-cs"/>
              </a:rPr>
              <a:t>Søgnehelligdage og særlig fridage har også fyldt i forhandlingen, hvorfor det også her er aftalt et projekt omkring modernisering af regelsættet for at imødekomme ønsket om en større fleksibilitet for den enkelte medarbejder og arbejdspladsen.</a:t>
            </a:r>
          </a:p>
          <a:p>
            <a:r>
              <a:rPr lang="da-DK" sz="1200" kern="1200" dirty="0">
                <a:solidFill>
                  <a:schemeClr val="tx1"/>
                </a:solidFill>
                <a:effectLst/>
                <a:latin typeface="Arial" panose="020B0604020202020204" pitchFamily="34" charset="0"/>
                <a:ea typeface="+mn-ea"/>
                <a:cs typeface="+mn-cs"/>
              </a:rPr>
              <a:t>Der er aftalt forhøjelse af to varslingstillæg og der er indgået en ny aftale om hviletid og fridøgn.</a:t>
            </a:r>
          </a:p>
          <a:p>
            <a:endParaRPr lang="da-DK" dirty="0"/>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23</a:t>
            </a:fld>
            <a:endParaRPr lang="en-US" altLang="da-DK"/>
          </a:p>
        </p:txBody>
      </p:sp>
    </p:spTree>
    <p:extLst>
      <p:ext uri="{BB962C8B-B14F-4D97-AF65-F5344CB8AC3E}">
        <p14:creationId xmlns:p14="http://schemas.microsoft.com/office/powerpoint/2010/main" val="3468642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 </a:t>
            </a:r>
          </a:p>
          <a:p>
            <a:r>
              <a:rPr lang="da-DK" dirty="0"/>
              <a:t>Kommunerne </a:t>
            </a:r>
            <a:r>
              <a:rPr lang="da-DK" sz="1200" kern="1200" dirty="0">
                <a:solidFill>
                  <a:schemeClr val="tx1"/>
                </a:solidFill>
                <a:effectLst/>
                <a:latin typeface="Arial" panose="020B0604020202020204" pitchFamily="34" charset="0"/>
                <a:ea typeface="+mn-ea"/>
                <a:cs typeface="+mn-cs"/>
              </a:rPr>
              <a:t>Honorering af deltidsansattes merarbejde bliver i overenskomsten tilrettet, således at deltidsansatte, der arbejder ud over den aftalte arbejdstid, honoreres med overtidshonorering på samme måde som fuldtidsansatte. Ligeledes skal der aftales en proces for håndtering af krav om efterbetaling som følge af resultatet af kendelsen.</a:t>
            </a:r>
          </a:p>
          <a:p>
            <a:endParaRPr lang="da-DK" dirty="0"/>
          </a:p>
          <a:p>
            <a:endParaRPr lang="da-DK" dirty="0"/>
          </a:p>
          <a:p>
            <a:endParaRPr lang="da-DK" b="1" u="sng" dirty="0"/>
          </a:p>
          <a:p>
            <a:r>
              <a:rPr lang="da-DK" b="1" u="sng" dirty="0"/>
              <a:t>VIGTIGT – det er en sejr, at vi har kunnet fastholde honorering 1:1,5, da arbejdsgiver havde ønske om at ændre denne honorering, hvis dommen blev som ovenfor.</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25</a:t>
            </a:fld>
            <a:endParaRPr lang="en-US" altLang="da-DK"/>
          </a:p>
        </p:txBody>
      </p:sp>
    </p:spTree>
    <p:extLst>
      <p:ext uri="{BB962C8B-B14F-4D97-AF65-F5344CB8AC3E}">
        <p14:creationId xmlns:p14="http://schemas.microsoft.com/office/powerpoint/2010/main" val="2480544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Arial" panose="020B0604020202020204" pitchFamily="34" charset="0"/>
                <a:ea typeface="+mn-ea"/>
                <a:cs typeface="+mn-cs"/>
              </a:rPr>
              <a:t>KL:</a:t>
            </a:r>
          </a:p>
          <a:p>
            <a:r>
              <a:rPr lang="da-DK" sz="1200" b="1" kern="1200" dirty="0">
                <a:solidFill>
                  <a:schemeClr val="tx1"/>
                </a:solidFill>
                <a:effectLst/>
                <a:latin typeface="Arial" panose="020B0604020202020204" pitchFamily="34" charset="0"/>
                <a:ea typeface="+mn-ea"/>
                <a:cs typeface="+mn-cs"/>
              </a:rPr>
              <a:t>Anmeldelse af valg og genvalg af (F)TR</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Parterne er enige om, at reglerne for anmeldelse af valg af (fælles)tillidsrepræsentanter justeres med henblik på at understøtte et bedre overblik over anmeldte (fælles)tillidsrepræsentanter</a:t>
            </a:r>
          </a:p>
          <a:p>
            <a:pPr lvl="0"/>
            <a:r>
              <a:rPr lang="da-DK" sz="1200" kern="1200" dirty="0">
                <a:solidFill>
                  <a:schemeClr val="tx1"/>
                </a:solidFill>
                <a:effectLst/>
                <a:latin typeface="Arial" panose="020B0604020202020204" pitchFamily="34" charset="0"/>
                <a:ea typeface="+mn-ea"/>
                <a:cs typeface="+mn-cs"/>
              </a:rPr>
              <a:t>Kommunen kan meddele organisationen, hvor anmeldelse af valg af (fælles)tillidsrepræsenter skal sendes til</a:t>
            </a:r>
          </a:p>
          <a:p>
            <a:pPr lvl="0"/>
            <a:r>
              <a:rPr lang="da-DK" sz="1200" kern="1200" dirty="0">
                <a:solidFill>
                  <a:schemeClr val="tx1"/>
                </a:solidFill>
                <a:effectLst/>
                <a:latin typeface="Arial" panose="020B0604020202020204" pitchFamily="34" charset="0"/>
                <a:ea typeface="+mn-ea"/>
                <a:cs typeface="+mn-cs"/>
              </a:rPr>
              <a:t>Tillidsrepræsentanten vælges for en tidsafgrænset periode, der fastsættes af organisationen. Der foretages en fornyet anmeldelse ved genvalg.</a:t>
            </a:r>
          </a:p>
          <a:p>
            <a:r>
              <a:rPr lang="da-DK" sz="1200" kern="1200" dirty="0">
                <a:solidFill>
                  <a:schemeClr val="tx1"/>
                </a:solidFill>
                <a:effectLst/>
                <a:latin typeface="Arial" panose="020B0604020202020204" pitchFamily="34" charset="0"/>
                <a:ea typeface="+mn-ea"/>
                <a:cs typeface="+mn-cs"/>
              </a:rPr>
              <a:t> </a:t>
            </a:r>
          </a:p>
          <a:p>
            <a:r>
              <a:rPr lang="da-DK" sz="1200" b="1" kern="1200" dirty="0">
                <a:solidFill>
                  <a:schemeClr val="tx1"/>
                </a:solidFill>
                <a:effectLst/>
                <a:latin typeface="Arial" panose="020B0604020202020204" pitchFamily="34" charset="0"/>
                <a:ea typeface="+mn-ea"/>
                <a:cs typeface="+mn-cs"/>
              </a:rPr>
              <a:t>Regulering af AKUT-bidraget</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AKUT-bidraget pr. ATP-pligtig arbejdstime forhøjes pr. 1. april 2026 fra 46,7 øre til 47,5 øre, pr. 1. april 2027 til 48,2 øre og pr. 1. april 2028 til 48,7 øre.</a:t>
            </a:r>
            <a:br>
              <a:rPr lang="da-DK" sz="1200" kern="1200" dirty="0">
                <a:solidFill>
                  <a:schemeClr val="tx1"/>
                </a:solidFill>
                <a:effectLst/>
                <a:latin typeface="Arial" panose="020B0604020202020204" pitchFamily="34" charset="0"/>
                <a:ea typeface="+mn-ea"/>
                <a:cs typeface="+mn-cs"/>
              </a:rPr>
            </a:br>
            <a:endParaRPr lang="da-DK" sz="1200" kern="1200" dirty="0">
              <a:solidFill>
                <a:schemeClr val="tx1"/>
              </a:solidFill>
              <a:effectLst/>
              <a:latin typeface="Arial" panose="020B0604020202020204" pitchFamily="34" charset="0"/>
              <a:ea typeface="+mn-ea"/>
              <a:cs typeface="+mn-cs"/>
            </a:endParaRPr>
          </a:p>
          <a:p>
            <a:r>
              <a:rPr lang="da-DK" sz="1200" b="1" kern="1200" dirty="0">
                <a:solidFill>
                  <a:schemeClr val="tx1"/>
                </a:solidFill>
                <a:effectLst/>
                <a:latin typeface="Arial" panose="020B0604020202020204" pitchFamily="34" charset="0"/>
                <a:ea typeface="+mn-ea"/>
                <a:cs typeface="+mn-cs"/>
              </a:rPr>
              <a:t>Harmonisering af regler for Frederiksberg Kommune </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TR i Frederiksberg kommune kommer til at følge de generelle regler for </a:t>
            </a:r>
            <a:r>
              <a:rPr lang="da-DK" sz="1200" kern="1200" dirty="0" err="1">
                <a:solidFill>
                  <a:schemeClr val="tx1"/>
                </a:solidFill>
                <a:effectLst/>
                <a:latin typeface="Arial" panose="020B0604020202020204" pitchFamily="34" charset="0"/>
                <a:ea typeface="+mn-ea"/>
                <a:cs typeface="+mn-cs"/>
              </a:rPr>
              <a:t>TR’s</a:t>
            </a:r>
            <a:r>
              <a:rPr lang="da-DK" sz="1200" kern="1200" dirty="0">
                <a:solidFill>
                  <a:schemeClr val="tx1"/>
                </a:solidFill>
                <a:effectLst/>
                <a:latin typeface="Arial" panose="020B0604020202020204" pitchFamily="34" charset="0"/>
                <a:ea typeface="+mn-ea"/>
                <a:cs typeface="+mn-cs"/>
              </a:rPr>
              <a:t> deltagelse i kurser og vil være omfatte § 15 med virkning fra den 1. januar 2027.</a:t>
            </a:r>
          </a:p>
          <a:p>
            <a:endParaRPr lang="da-DK" sz="1200" kern="1200" dirty="0">
              <a:solidFill>
                <a:schemeClr val="tx1"/>
              </a:solidFill>
              <a:effectLst/>
              <a:latin typeface="Arial" panose="020B0604020202020204" pitchFamily="34" charset="0"/>
              <a:ea typeface="+mn-ea"/>
              <a:cs typeface="+mn-cs"/>
            </a:endParaRPr>
          </a:p>
          <a:p>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 </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27</a:t>
            </a:fld>
            <a:endParaRPr lang="en-US" altLang="da-DK"/>
          </a:p>
        </p:txBody>
      </p:sp>
    </p:spTree>
    <p:extLst>
      <p:ext uri="{BB962C8B-B14F-4D97-AF65-F5344CB8AC3E}">
        <p14:creationId xmlns:p14="http://schemas.microsoft.com/office/powerpoint/2010/main" val="4248059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SPARK </a:t>
            </a:r>
            <a:r>
              <a:rPr lang="da-DK" dirty="0"/>
              <a:t>’Samarbejde om Psykisk Arbejdsmiljø i Kommunerne – parternes støtte til lokal dialog og handling’ videreføres og videreudvikles i perioden 2026 – 2029.</a:t>
            </a:r>
          </a:p>
          <a:p>
            <a:pPr lvl="0" rtl="0"/>
            <a:r>
              <a:rPr lang="da-DK" sz="1200" b="1" kern="1200" dirty="0">
                <a:solidFill>
                  <a:schemeClr val="tx1"/>
                </a:solidFill>
                <a:effectLst/>
                <a:latin typeface="Arial" panose="020B0604020202020204" pitchFamily="34" charset="0"/>
                <a:ea typeface="+mn-ea"/>
                <a:cs typeface="+mn-cs"/>
              </a:rPr>
              <a:t>Dialog om medarbejderes tilknytning til arbejdspladsen i forskellige livsfaser og livssituationer</a:t>
            </a:r>
            <a:br>
              <a:rPr lang="da-DK" sz="1200" b="1" kern="1200" dirty="0">
                <a:solidFill>
                  <a:schemeClr val="tx1"/>
                </a:solidFill>
                <a:effectLst/>
                <a:latin typeface="Arial" panose="020B0604020202020204" pitchFamily="34" charset="0"/>
                <a:ea typeface="+mn-ea"/>
                <a:cs typeface="+mn-cs"/>
              </a:rPr>
            </a:br>
            <a:r>
              <a:rPr lang="da-DK" sz="1200" kern="1200" dirty="0">
                <a:solidFill>
                  <a:schemeClr val="tx1"/>
                </a:solidFill>
                <a:effectLst/>
                <a:latin typeface="Arial" panose="020B0604020202020204" pitchFamily="34" charset="0"/>
                <a:ea typeface="+mn-ea"/>
                <a:cs typeface="+mn-cs"/>
              </a:rPr>
              <a:t>Der er behov for at leder og medarbejder i fællesskab finder gode løsninger når medarbejderen står i forskellige livsfaser eller livssituationer, der kan betyde udfordringer i arbejdslivet. </a:t>
            </a:r>
            <a:br>
              <a:rPr lang="da-DK" sz="1200" kern="1200" dirty="0">
                <a:solidFill>
                  <a:schemeClr val="tx1"/>
                </a:solidFill>
                <a:effectLst/>
                <a:latin typeface="Arial" panose="020B0604020202020204" pitchFamily="34" charset="0"/>
                <a:ea typeface="+mn-ea"/>
                <a:cs typeface="+mn-cs"/>
              </a:rPr>
            </a:br>
            <a:r>
              <a:rPr lang="da-DK" sz="1200" kern="1200" dirty="0">
                <a:solidFill>
                  <a:schemeClr val="tx1"/>
                </a:solidFill>
                <a:effectLst/>
                <a:latin typeface="Arial" panose="020B0604020202020204" pitchFamily="34" charset="0"/>
                <a:ea typeface="+mn-ea"/>
                <a:cs typeface="+mn-cs"/>
              </a:rPr>
              <a:t>Der afsættes penge til et projekt, hvor formålet er at understøtte en arbejdspladskultur, hvor der er den nødvendige viden og åbenhed, der gør, at ledere og medarbejdere rettidigt kan have dialoger om emner eller livssituationer, der kan være følsomme og have betydning for medarbejderens tilknytning til arbejdspladsen og i fællesskab finde løsninger, der sikrer fortsat tilknytning. Disse erfaringer skal inspirere og understøtte kommunernes videre arbejde med temaerne i aftalen.</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 </a:t>
            </a:r>
          </a:p>
          <a:p>
            <a:pPr lvl="0"/>
            <a:r>
              <a:rPr lang="da-DK" sz="1200" b="1" kern="1200" dirty="0">
                <a:solidFill>
                  <a:schemeClr val="tx1"/>
                </a:solidFill>
                <a:effectLst/>
                <a:latin typeface="Arial" panose="020B0604020202020204" pitchFamily="34" charset="0"/>
                <a:ea typeface="+mn-ea"/>
                <a:cs typeface="+mn-cs"/>
              </a:rPr>
              <a:t>SPARK ’Samarbejde om Psykisk Arbejdsmiljø i Kommunerne – parternes støtte til lokal dialog og handling’ videreføres og videreudvikles i perioden 2026 – 2029.</a:t>
            </a:r>
            <a:br>
              <a:rPr lang="da-DK" sz="1200" kern="1200" dirty="0">
                <a:solidFill>
                  <a:schemeClr val="tx1"/>
                </a:solidFill>
                <a:effectLst/>
                <a:latin typeface="Arial" panose="020B0604020202020204" pitchFamily="34" charset="0"/>
                <a:ea typeface="+mn-ea"/>
                <a:cs typeface="+mn-cs"/>
              </a:rPr>
            </a:br>
            <a:r>
              <a:rPr lang="da-DK" sz="1200" kern="1200" dirty="0" err="1">
                <a:solidFill>
                  <a:schemeClr val="tx1"/>
                </a:solidFill>
                <a:effectLst/>
                <a:latin typeface="Arial" panose="020B0604020202020204" pitchFamily="34" charset="0"/>
                <a:ea typeface="+mn-ea"/>
                <a:cs typeface="+mn-cs"/>
              </a:rPr>
              <a:t>SPARK’s</a:t>
            </a:r>
            <a:r>
              <a:rPr lang="da-DK" sz="1200" kern="1200" dirty="0">
                <a:solidFill>
                  <a:schemeClr val="tx1"/>
                </a:solidFill>
                <a:effectLst/>
                <a:latin typeface="Arial" panose="020B0604020202020204" pitchFamily="34" charset="0"/>
                <a:ea typeface="+mn-ea"/>
                <a:cs typeface="+mn-cs"/>
              </a:rPr>
              <a:t> overordnede mål er at bidrage til at forbedre det psykiske arbejdsmiljø på de kommunale arbejdspladser med fokus på kerneopgaven. Det sker ved at konsulenterne fra SPARK gennem dialog og faglig støtte medvirker til at styrke samarbejdet og handlekompetencen hos ledere og medarbejdere. Målgruppen for alle </a:t>
            </a:r>
            <a:r>
              <a:rPr lang="da-DK" sz="1200" kern="1200" dirty="0" err="1">
                <a:solidFill>
                  <a:schemeClr val="tx1"/>
                </a:solidFill>
                <a:effectLst/>
                <a:latin typeface="Arial" panose="020B0604020202020204" pitchFamily="34" charset="0"/>
                <a:ea typeface="+mn-ea"/>
                <a:cs typeface="+mn-cs"/>
              </a:rPr>
              <a:t>SPARK’s</a:t>
            </a:r>
            <a:r>
              <a:rPr lang="da-DK" sz="1200" kern="1200" dirty="0">
                <a:solidFill>
                  <a:schemeClr val="tx1"/>
                </a:solidFill>
                <a:effectLst/>
                <a:latin typeface="Arial" panose="020B0604020202020204" pitchFamily="34" charset="0"/>
                <a:ea typeface="+mn-ea"/>
                <a:cs typeface="+mn-cs"/>
              </a:rPr>
              <a:t> tilbud er lokale MED-udvalg/leder, tillidsrepræsentant og arbejdsmiljørepræsentant (TRIO). </a:t>
            </a:r>
          </a:p>
          <a:p>
            <a:r>
              <a:rPr lang="da-DK" sz="1200" kern="1200" dirty="0">
                <a:solidFill>
                  <a:schemeClr val="tx1"/>
                </a:solidFill>
                <a:effectLst/>
                <a:latin typeface="Arial" panose="020B0604020202020204" pitchFamily="34" charset="0"/>
                <a:ea typeface="+mn-ea"/>
                <a:cs typeface="+mn-cs"/>
              </a:rPr>
              <a:t> </a:t>
            </a:r>
          </a:p>
          <a:p>
            <a:pPr lvl="0"/>
            <a:r>
              <a:rPr lang="da-DK" sz="1200" b="1" kern="1200" dirty="0">
                <a:solidFill>
                  <a:schemeClr val="tx1"/>
                </a:solidFill>
                <a:effectLst/>
                <a:latin typeface="Arial" panose="020B0604020202020204" pitchFamily="34" charset="0"/>
                <a:ea typeface="+mn-ea"/>
                <a:cs typeface="+mn-cs"/>
              </a:rPr>
              <a:t>Sammen mod vold, trusler og chikane</a:t>
            </a:r>
            <a:br>
              <a:rPr lang="da-DK" sz="1200" kern="1200" dirty="0">
                <a:solidFill>
                  <a:schemeClr val="tx1"/>
                </a:solidFill>
                <a:effectLst/>
                <a:latin typeface="Arial" panose="020B0604020202020204" pitchFamily="34" charset="0"/>
                <a:ea typeface="+mn-ea"/>
                <a:cs typeface="+mn-cs"/>
              </a:rPr>
            </a:br>
            <a:r>
              <a:rPr lang="da-DK" sz="1200" kern="1200" dirty="0">
                <a:solidFill>
                  <a:schemeClr val="tx1"/>
                </a:solidFill>
                <a:effectLst/>
                <a:latin typeface="Arial" panose="020B0604020202020204" pitchFamily="34" charset="0"/>
                <a:ea typeface="+mn-ea"/>
                <a:cs typeface="+mn-cs"/>
              </a:rPr>
              <a:t>Parterne har ved OK24 aftalt at igangsætte indsatsen ”Sammen mod vold, trusler og chikane”, der består af et politisk budskab og et netværksforløb for i alt 40 kommuner rundt i landet. Indsatsen videreføres og udbygges i overenskomstperioden.</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 </a:t>
            </a:r>
          </a:p>
          <a:p>
            <a:pPr lvl="0"/>
            <a:r>
              <a:rPr lang="da-DK" sz="1200" b="1" kern="1200" dirty="0">
                <a:solidFill>
                  <a:schemeClr val="tx1"/>
                </a:solidFill>
                <a:effectLst/>
                <a:latin typeface="Arial" panose="020B0604020202020204" pitchFamily="34" charset="0"/>
                <a:ea typeface="+mn-ea"/>
                <a:cs typeface="+mn-cs"/>
              </a:rPr>
              <a:t>Fokus på kompetenceudvikling i psykisk arbejdsmiljø</a:t>
            </a:r>
            <a:br>
              <a:rPr lang="da-DK" sz="1200" kern="1200" dirty="0">
                <a:solidFill>
                  <a:schemeClr val="tx1"/>
                </a:solidFill>
                <a:effectLst/>
                <a:latin typeface="Arial" panose="020B0604020202020204" pitchFamily="34" charset="0"/>
                <a:ea typeface="+mn-ea"/>
                <a:cs typeface="+mn-cs"/>
              </a:rPr>
            </a:br>
            <a:r>
              <a:rPr lang="da-DK" sz="1200" kern="1200" dirty="0">
                <a:solidFill>
                  <a:schemeClr val="tx1"/>
                </a:solidFill>
                <a:effectLst/>
                <a:latin typeface="Arial" panose="020B0604020202020204" pitchFamily="34" charset="0"/>
                <a:ea typeface="+mn-ea"/>
                <a:cs typeface="+mn-cs"/>
              </a:rPr>
              <a:t>Arbejdet med det psykiske arbejdsmiljø sker i tæt samarbejde med de </a:t>
            </a:r>
            <a:r>
              <a:rPr lang="da-DK" sz="1200" kern="1200" dirty="0" err="1">
                <a:solidFill>
                  <a:schemeClr val="tx1"/>
                </a:solidFill>
                <a:effectLst/>
                <a:latin typeface="Arial" panose="020B0604020202020204" pitchFamily="34" charset="0"/>
                <a:ea typeface="+mn-ea"/>
                <a:cs typeface="+mn-cs"/>
              </a:rPr>
              <a:t>tilllidsvalgte</a:t>
            </a:r>
            <a:r>
              <a:rPr lang="da-DK" sz="1200" kern="1200" dirty="0">
                <a:solidFill>
                  <a:schemeClr val="tx1"/>
                </a:solidFill>
                <a:effectLst/>
                <a:latin typeface="Arial" panose="020B0604020202020204" pitchFamily="34" charset="0"/>
                <a:ea typeface="+mn-ea"/>
                <a:cs typeface="+mn-cs"/>
              </a:rPr>
              <a:t> på arbejdspladsen. Parterne har med succes etableret Trio-uddannelse i psykisk arbejdsmiljø, hvor ledere og </a:t>
            </a:r>
            <a:r>
              <a:rPr lang="da-DK" sz="1200" kern="1200" dirty="0" err="1">
                <a:solidFill>
                  <a:schemeClr val="tx1"/>
                </a:solidFill>
                <a:effectLst/>
                <a:latin typeface="Arial" panose="020B0604020202020204" pitchFamily="34" charset="0"/>
                <a:ea typeface="+mn-ea"/>
                <a:cs typeface="+mn-cs"/>
              </a:rPr>
              <a:t>tilllidsvalgte</a:t>
            </a:r>
            <a:r>
              <a:rPr lang="da-DK" sz="1200" kern="1200" dirty="0">
                <a:solidFill>
                  <a:schemeClr val="tx1"/>
                </a:solidFill>
                <a:effectLst/>
                <a:latin typeface="Arial" panose="020B0604020202020204" pitchFamily="34" charset="0"/>
                <a:ea typeface="+mn-ea"/>
                <a:cs typeface="+mn-cs"/>
              </a:rPr>
              <a:t> deltager sammen. Parterne ønsker at øge kendskabet til uddannelsen og vil i perioden markedsføre den til kommunerne med henblik på, at flere ledere deltager sammen med tillidsrepræsentanter og arbejdsmiljørepræsentanter. </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29</a:t>
            </a:fld>
            <a:endParaRPr lang="en-US" altLang="da-DK"/>
          </a:p>
        </p:txBody>
      </p:sp>
    </p:spTree>
    <p:extLst>
      <p:ext uri="{BB962C8B-B14F-4D97-AF65-F5344CB8AC3E}">
        <p14:creationId xmlns:p14="http://schemas.microsoft.com/office/powerpoint/2010/main" val="18362545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kommunale kompetencefond videreføres - midler. </a:t>
            </a:r>
          </a:p>
          <a:p>
            <a:r>
              <a:rPr lang="da-DK" dirty="0"/>
              <a:t>Etablering en ny hjemmeside, der skal anvendes til at samle og formidle fælles aftaler og indsatser om tilskud til uddannelse og kompetenceudvikling</a:t>
            </a:r>
            <a:r>
              <a:rPr lang="da-DK" sz="1100" dirty="0"/>
              <a:t>.</a:t>
            </a:r>
          </a:p>
          <a:p>
            <a:endParaRPr lang="da-DK" dirty="0"/>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31</a:t>
            </a:fld>
            <a:endParaRPr lang="en-US" altLang="da-DK"/>
          </a:p>
        </p:txBody>
      </p:sp>
    </p:spTree>
    <p:extLst>
      <p:ext uri="{BB962C8B-B14F-4D97-AF65-F5344CB8AC3E}">
        <p14:creationId xmlns:p14="http://schemas.microsoft.com/office/powerpoint/2010/main" val="2451262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TBK:</a:t>
            </a:r>
          </a:p>
          <a:p>
            <a:r>
              <a:rPr lang="da-DK" dirty="0"/>
              <a:t>Vi har altid en observatør med – selv om vi forhandler ved de specielle borde.</a:t>
            </a:r>
          </a:p>
          <a:p>
            <a:r>
              <a:rPr lang="da-DK" dirty="0"/>
              <a:t>Vi har haft vores eget bord.</a:t>
            </a:r>
          </a:p>
          <a:p>
            <a:r>
              <a:rPr lang="da-DK" dirty="0"/>
              <a:t>Når vi ikke fik vores specielle krav, var det fordi ag ikke ville.</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a:t>
            </a:fld>
            <a:endParaRPr lang="en-US" altLang="da-DK"/>
          </a:p>
        </p:txBody>
      </p:sp>
    </p:spTree>
    <p:extLst>
      <p:ext uri="{BB962C8B-B14F-4D97-AF65-F5344CB8AC3E}">
        <p14:creationId xmlns:p14="http://schemas.microsoft.com/office/powerpoint/2010/main" val="407472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Her henviser vi til det der ligger på hjemmesiden for de andre områder.</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32</a:t>
            </a:fld>
            <a:endParaRPr lang="en-US" altLang="da-DK"/>
          </a:p>
        </p:txBody>
      </p:sp>
    </p:spTree>
    <p:extLst>
      <p:ext uri="{BB962C8B-B14F-4D97-AF65-F5344CB8AC3E}">
        <p14:creationId xmlns:p14="http://schemas.microsoft.com/office/powerpoint/2010/main" val="2632125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76D71-3D3B-4D9A-D353-3D667C107E9F}"/>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652AEC60-653A-4969-7AE2-F1BE49283AB2}"/>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9E3FE38C-96A0-671E-F99E-990E38817E83}"/>
              </a:ext>
            </a:extLst>
          </p:cNvPr>
          <p:cNvSpPr>
            <a:spLocks noGrp="1"/>
          </p:cNvSpPr>
          <p:nvPr>
            <p:ph type="body" idx="1"/>
          </p:nvPr>
        </p:nvSpPr>
        <p:spPr/>
        <p:txBody>
          <a:bodyPr/>
          <a:lstStyle/>
          <a:p>
            <a:r>
              <a:rPr lang="da-DK" dirty="0"/>
              <a:t>OK26 generelle krav:</a:t>
            </a:r>
            <a:br>
              <a:rPr lang="da-DK" dirty="0"/>
            </a:br>
            <a:endParaRPr lang="da-DK" dirty="0"/>
          </a:p>
          <a:p>
            <a:pPr>
              <a:buFont typeface="Arial" panose="020B0604020202020204" pitchFamily="34" charset="0"/>
              <a:buNone/>
            </a:pPr>
            <a:r>
              <a:rPr lang="da-DK" sz="1200" dirty="0"/>
              <a:t>Generelle procentuelle lønstigninger, der forbedrer reallønnen </a:t>
            </a:r>
          </a:p>
          <a:p>
            <a:pPr marL="0" indent="0">
              <a:buNone/>
            </a:pPr>
            <a:endParaRPr lang="da-DK" sz="1200" dirty="0"/>
          </a:p>
          <a:p>
            <a:r>
              <a:rPr lang="da-DK" sz="1200" dirty="0"/>
              <a:t>En reguleringsordning, der sikrer reel parallelitet til den private lønudvikling </a:t>
            </a:r>
          </a:p>
          <a:p>
            <a:endParaRPr lang="da-DK" sz="1200" dirty="0"/>
          </a:p>
          <a:p>
            <a:r>
              <a:rPr lang="da-DK" sz="1200" dirty="0"/>
              <a:t>En rimelig lønudvikling, som fremtidssikrer det akademiske arbejdsmarked </a:t>
            </a:r>
          </a:p>
          <a:p>
            <a:endParaRPr lang="da-DK" sz="1200" dirty="0"/>
          </a:p>
          <a:p>
            <a:r>
              <a:rPr lang="da-DK" sz="1200" dirty="0"/>
              <a:t>Forbedring af funktionaliteten i lønsystemet som forudsætning for den øgede lokale løndannelse</a:t>
            </a:r>
          </a:p>
          <a:p>
            <a:endParaRPr lang="da-DK" sz="1200" dirty="0"/>
          </a:p>
          <a:p>
            <a:r>
              <a:rPr lang="da-DK" sz="1200" dirty="0"/>
              <a:t>Forbedring af aftalen om kompetenceudvikling </a:t>
            </a:r>
          </a:p>
          <a:p>
            <a:endParaRPr lang="da-DK" sz="1200" dirty="0"/>
          </a:p>
          <a:p>
            <a:r>
              <a:rPr lang="da-DK" sz="1200" dirty="0"/>
              <a:t>Videreførelse af kompetencefonde </a:t>
            </a:r>
          </a:p>
          <a:p>
            <a:endParaRPr lang="da-DK" sz="1200" dirty="0"/>
          </a:p>
          <a:p>
            <a:r>
              <a:rPr lang="da-DK" sz="1200" dirty="0"/>
              <a:t>Øget ret til fravær ved barns sygdom </a:t>
            </a:r>
          </a:p>
          <a:p>
            <a:endParaRPr lang="da-DK" sz="1200" dirty="0"/>
          </a:p>
          <a:p>
            <a:r>
              <a:rPr lang="da-DK" sz="1200" dirty="0"/>
              <a:t>Bedre barselsvilkår </a:t>
            </a:r>
          </a:p>
          <a:p>
            <a:endParaRPr lang="da-DK" sz="1200" dirty="0"/>
          </a:p>
          <a:p>
            <a:r>
              <a:rPr lang="da-DK" sz="1200" dirty="0"/>
              <a:t>Sikring af et sundt arbejdsliv i fremtidens intensiverede og grænseløse arbejde</a:t>
            </a:r>
          </a:p>
          <a:p>
            <a:endParaRPr lang="da-DK" sz="1200" dirty="0"/>
          </a:p>
          <a:p>
            <a:r>
              <a:rPr lang="da-DK" sz="1200" dirty="0"/>
              <a:t>Etablering af en </a:t>
            </a:r>
            <a:r>
              <a:rPr lang="da-DK" sz="1200" dirty="0" err="1"/>
              <a:t>fritvalgskonto</a:t>
            </a:r>
            <a:r>
              <a:rPr lang="da-DK" sz="1200" dirty="0"/>
              <a:t> til ansatte med valg mellem løn, pension og frihed, hvortil der afsættes nye midler </a:t>
            </a:r>
          </a:p>
          <a:p>
            <a:endParaRPr lang="da-DK" sz="1200" dirty="0"/>
          </a:p>
          <a:p>
            <a:r>
              <a:rPr lang="da-DK" sz="1200" dirty="0"/>
              <a:t>Øget ret til familieomsorgsdage </a:t>
            </a:r>
          </a:p>
          <a:p>
            <a:endParaRPr lang="da-DK" sz="1200" dirty="0"/>
          </a:p>
          <a:p>
            <a:r>
              <a:rPr lang="da-DK" sz="1200" dirty="0"/>
              <a:t>Arbejdsmiljø – APV, Stress håndtering, tillæg til AMR (det har vi i DR men ikke endnu i KL og Stat), tidsanvendelse for AMR</a:t>
            </a:r>
          </a:p>
          <a:p>
            <a:endParaRPr lang="da-DK" sz="1200" dirty="0"/>
          </a:p>
          <a:p>
            <a:r>
              <a:rPr lang="da-DK" sz="1200" dirty="0"/>
              <a:t>Bedre rammer for tillidsrepræsentanter </a:t>
            </a:r>
          </a:p>
          <a:p>
            <a:endParaRPr lang="da-DK" sz="1200" dirty="0"/>
          </a:p>
          <a:p>
            <a:r>
              <a:rPr lang="da-DK" sz="1200" dirty="0"/>
              <a:t>Masteruddannelse omfattes af akademisk OK</a:t>
            </a:r>
          </a:p>
          <a:p>
            <a:endParaRPr lang="da-DK" sz="1200" dirty="0"/>
          </a:p>
          <a:p>
            <a:r>
              <a:rPr lang="da-DK" sz="1200" dirty="0">
                <a:latin typeface="Arial" panose="020B0604020202020204" pitchFamily="34" charset="0"/>
              </a:rPr>
              <a:t>I alle generelle aftaler, som tidligere er indgået i regi af Forhandlingsfællesskabet, skal Akademikerne være selvstændig part i aftalerne. Derudover skal visse generelle aftaler tilpasses, blandt andet som følge af Akademikernes udmeldelse af Forhandlingsfællesskabet </a:t>
            </a:r>
          </a:p>
          <a:p>
            <a:endParaRPr lang="da-DK" sz="1200" dirty="0"/>
          </a:p>
          <a:p>
            <a:r>
              <a:rPr lang="da-DK" sz="1200" dirty="0"/>
              <a:t>TBK: der mangler et mellemrum</a:t>
            </a:r>
          </a:p>
          <a:p>
            <a:endParaRPr lang="da-DK" sz="1200" dirty="0"/>
          </a:p>
          <a:p>
            <a:endParaRPr lang="da-DK" dirty="0"/>
          </a:p>
        </p:txBody>
      </p:sp>
      <p:sp>
        <p:nvSpPr>
          <p:cNvPr id="4" name="Pladsholder til slidenummer 3">
            <a:extLst>
              <a:ext uri="{FF2B5EF4-FFF2-40B4-BE49-F238E27FC236}">
                <a16:creationId xmlns:a16="http://schemas.microsoft.com/office/drawing/2014/main" id="{F56962B8-A7A8-E2B0-423D-5B2FCA2F51A6}"/>
              </a:ext>
            </a:extLst>
          </p:cNvPr>
          <p:cNvSpPr>
            <a:spLocks noGrp="1"/>
          </p:cNvSpPr>
          <p:nvPr>
            <p:ph type="sldNum" sz="quarter" idx="5"/>
          </p:nvPr>
        </p:nvSpPr>
        <p:spPr/>
        <p:txBody>
          <a:bodyPr/>
          <a:lstStyle/>
          <a:p>
            <a:fld id="{15CCE30C-A6EF-4598-A331-1C964BEC415A}" type="slidenum">
              <a:rPr lang="en-US" altLang="da-DK" smtClean="0"/>
              <a:pPr/>
              <a:t>3</a:t>
            </a:fld>
            <a:endParaRPr lang="en-US" altLang="da-DK"/>
          </a:p>
        </p:txBody>
      </p:sp>
    </p:spTree>
    <p:extLst>
      <p:ext uri="{BB962C8B-B14F-4D97-AF65-F5344CB8AC3E}">
        <p14:creationId xmlns:p14="http://schemas.microsoft.com/office/powerpoint/2010/main" val="3723674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4</a:t>
            </a:fld>
            <a:endParaRPr lang="en-US" altLang="da-DK"/>
          </a:p>
        </p:txBody>
      </p:sp>
    </p:spTree>
    <p:extLst>
      <p:ext uri="{BB962C8B-B14F-4D97-AF65-F5344CB8AC3E}">
        <p14:creationId xmlns:p14="http://schemas.microsoft.com/office/powerpoint/2010/main" val="1695682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Fjernelse af minimumstillæg – ønske fra KL – tillæg 6100 i 2006 niveau.</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6</a:t>
            </a:fld>
            <a:endParaRPr lang="en-US" altLang="da-DK"/>
          </a:p>
        </p:txBody>
      </p:sp>
    </p:spTree>
    <p:extLst>
      <p:ext uri="{BB962C8B-B14F-4D97-AF65-F5344CB8AC3E}">
        <p14:creationId xmlns:p14="http://schemas.microsoft.com/office/powerpoint/2010/main" val="2496153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i="0" u="none" strike="noStrike" kern="1200" baseline="0" dirty="0">
                <a:solidFill>
                  <a:schemeClr val="tx1"/>
                </a:solidFill>
                <a:latin typeface="Arial" panose="020B0604020202020204" pitchFamily="34" charset="0"/>
                <a:ea typeface="+mn-ea"/>
                <a:cs typeface="+mn-cs"/>
              </a:rPr>
              <a:t>.</a:t>
            </a:r>
          </a:p>
          <a:p>
            <a:r>
              <a:rPr lang="da-DK" dirty="0"/>
              <a:t>Bæredygtig og fleksibel løndannelse: Anvendt til lokal løndannelse, chefløn </a:t>
            </a:r>
          </a:p>
          <a:p>
            <a:r>
              <a:rPr lang="da-DK" dirty="0"/>
              <a:t>Etablering af </a:t>
            </a:r>
            <a:r>
              <a:rPr lang="da-DK" dirty="0" err="1"/>
              <a:t>fritvalg</a:t>
            </a:r>
            <a:r>
              <a:rPr lang="da-DK" dirty="0"/>
              <a:t>: anvendt til at konvertere eksisterende tillæg og oprunding</a:t>
            </a:r>
          </a:p>
          <a:p>
            <a:r>
              <a:rPr lang="da-DK" dirty="0"/>
              <a:t>Organisationsmidler: Anvendt til finansiering af overarbejdstidsbetaling til deltidsansatte med 1 – 1,5, midler til forbedring af </a:t>
            </a:r>
            <a:r>
              <a:rPr lang="da-DK" dirty="0" err="1"/>
              <a:t>fritvalgs</a:t>
            </a:r>
            <a:r>
              <a:rPr lang="da-DK" dirty="0"/>
              <a:t> lønkonto på 2,33% af den ferieberettigede løn</a:t>
            </a:r>
          </a:p>
          <a:p>
            <a:r>
              <a:rPr lang="da-DK" dirty="0"/>
              <a:t>Øvrige formål: anvendt til barsel og barn syg</a:t>
            </a:r>
          </a:p>
          <a:p>
            <a:r>
              <a:rPr lang="da-DK" sz="1200" b="0" i="0" u="none" strike="noStrike" kern="1200" baseline="0" dirty="0">
                <a:solidFill>
                  <a:schemeClr val="tx1"/>
                </a:solidFill>
                <a:latin typeface="Arial" panose="020B0604020202020204" pitchFamily="34" charset="0"/>
                <a:ea typeface="+mn-ea"/>
                <a:cs typeface="+mn-cs"/>
              </a:rPr>
              <a:t>Reguleringsordningen der sikrer, at de offentligt ansattes løn stiger i takt med de privat ansattes – både i opadgående og nedadgående retning – videreføres og er en del af de generelle lønstigninger</a:t>
            </a:r>
          </a:p>
          <a:p>
            <a:pPr marL="0" marR="0" lvl="0" indent="0" algn="l" defTabSz="914400" rtl="0" eaLnBrk="0" fontAlgn="base" latinLnBrk="0" hangingPunct="0">
              <a:lnSpc>
                <a:spcPct val="100000"/>
              </a:lnSpc>
              <a:spcBef>
                <a:spcPct val="30000"/>
              </a:spcBef>
              <a:spcAft>
                <a:spcPct val="0"/>
              </a:spcAft>
              <a:buClrTx/>
              <a:buSzTx/>
              <a:buFontTx/>
              <a:buNone/>
              <a:tabLst/>
              <a:defRPr/>
            </a:pPr>
            <a:r>
              <a:rPr lang="da-DK" sz="1200" b="0" i="0" u="none" strike="noStrike" kern="1200" baseline="0" dirty="0">
                <a:solidFill>
                  <a:schemeClr val="tx1"/>
                </a:solidFill>
                <a:latin typeface="Arial" panose="020B0604020202020204" pitchFamily="34" charset="0"/>
                <a:ea typeface="+mn-ea"/>
                <a:cs typeface="+mn-cs"/>
              </a:rPr>
              <a:t>Forventningerne til reststigningerne er sat stabilt hen over perioden, da den nuværende lokale løndannelse fortsat består. De nye midler til lokal løn er et supplement – ikke en erstatning.</a:t>
            </a:r>
            <a:endParaRPr lang="da-DK" dirty="0"/>
          </a:p>
          <a:p>
            <a:endParaRPr lang="da-DK" dirty="0"/>
          </a:p>
          <a:p>
            <a:endParaRPr lang="da-DK"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TBK:</a:t>
            </a:r>
          </a:p>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Etablering af </a:t>
            </a:r>
            <a:r>
              <a:rPr lang="da-DK" dirty="0" err="1"/>
              <a:t>fritvalg</a:t>
            </a:r>
            <a:r>
              <a:rPr lang="da-DK" dirty="0"/>
              <a:t>: anvendt til at konvertere eksisterende tillæg og oprunding. Bruger både lidt penge når det træder i kraft og lidt mindre der skal anvendes senere.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da-DK"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Organisationsmidler: Den store forskel er, at der gives 1,5 til deltidsansatte. Vi har ikke betalt bagudrettet. Det kommer AG selv til at betale. Forbedring af  </a:t>
            </a:r>
            <a:r>
              <a:rPr lang="da-DK" dirty="0" err="1"/>
              <a:t>fritvalg</a:t>
            </a:r>
            <a:r>
              <a:rPr lang="da-DK" dirty="0"/>
              <a:t> – hvad ligger i det.</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8</a:t>
            </a:fld>
            <a:endParaRPr lang="en-US" altLang="da-DK"/>
          </a:p>
        </p:txBody>
      </p:sp>
    </p:spTree>
    <p:extLst>
      <p:ext uri="{BB962C8B-B14F-4D97-AF65-F5344CB8AC3E}">
        <p14:creationId xmlns:p14="http://schemas.microsoft.com/office/powerpoint/2010/main" val="701835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C810C-893F-DA58-2B54-907488011101}"/>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42196A66-6132-766D-112B-A6EE65645BB6}"/>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F94BD174-02EC-8A9D-A7F1-322AD7EEE27E}"/>
              </a:ext>
            </a:extLst>
          </p:cNvPr>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Reguleringen sker gennem reguleringsordningen, som kobler lønudviklingen i den offentlige sektor til udviklingen i den private sektor. </a:t>
            </a:r>
          </a:p>
          <a:p>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Den forventede inflation i periode er 4,4%, dvs. at reallønnen forventes at blive forbedret med 2% i perioden.</a:t>
            </a:r>
          </a:p>
          <a:p>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Reguleringsordningen. Der kommer en privat overenskomstforhandling, der også tager </a:t>
            </a:r>
            <a:r>
              <a:rPr lang="da-DK" sz="1200" kern="1200" dirty="0" err="1">
                <a:solidFill>
                  <a:schemeClr val="tx1"/>
                </a:solidFill>
                <a:effectLst/>
                <a:latin typeface="Arial" panose="020B0604020202020204" pitchFamily="34" charset="0"/>
                <a:ea typeface="+mn-ea"/>
                <a:cs typeface="+mn-cs"/>
              </a:rPr>
              <a:t>hæjede</a:t>
            </a:r>
            <a:r>
              <a:rPr lang="da-DK" sz="1200" kern="1200" dirty="0">
                <a:solidFill>
                  <a:schemeClr val="tx1"/>
                </a:solidFill>
                <a:effectLst/>
                <a:latin typeface="Arial" panose="020B0604020202020204" pitchFamily="34" charset="0"/>
                <a:ea typeface="+mn-ea"/>
                <a:cs typeface="+mn-cs"/>
              </a:rPr>
              <a:t> for inflation og hjælper ind i reguleringsordningen.</a:t>
            </a:r>
          </a:p>
          <a:p>
            <a:endParaRPr lang="da-DK" dirty="0"/>
          </a:p>
        </p:txBody>
      </p:sp>
      <p:sp>
        <p:nvSpPr>
          <p:cNvPr id="4" name="Pladsholder til slidenummer 3">
            <a:extLst>
              <a:ext uri="{FF2B5EF4-FFF2-40B4-BE49-F238E27FC236}">
                <a16:creationId xmlns:a16="http://schemas.microsoft.com/office/drawing/2014/main" id="{0FF3E40F-A283-A80B-64BD-B2E6B6C0A252}"/>
              </a:ext>
            </a:extLst>
          </p:cNvPr>
          <p:cNvSpPr>
            <a:spLocks noGrp="1"/>
          </p:cNvSpPr>
          <p:nvPr>
            <p:ph type="sldNum" sz="quarter" idx="5"/>
          </p:nvPr>
        </p:nvSpPr>
        <p:spPr/>
        <p:txBody>
          <a:bodyPr/>
          <a:lstStyle/>
          <a:p>
            <a:fld id="{4F5038B1-051F-43A9-BB40-E195149B6045}" type="slidenum">
              <a:rPr lang="da-DK" smtClean="0"/>
              <a:t>9</a:t>
            </a:fld>
            <a:endParaRPr lang="da-DK"/>
          </a:p>
        </p:txBody>
      </p:sp>
    </p:spTree>
    <p:extLst>
      <p:ext uri="{BB962C8B-B14F-4D97-AF65-F5344CB8AC3E}">
        <p14:creationId xmlns:p14="http://schemas.microsoft.com/office/powerpoint/2010/main" val="3931421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KL Begrebet </a:t>
            </a:r>
            <a:r>
              <a:rPr lang="da-DK" b="1" dirty="0"/>
              <a:t>bæredygtig og fleksibel løndannelse</a:t>
            </a:r>
            <a:r>
              <a:rPr lang="da-DK" dirty="0"/>
              <a:t> handler om at gøre lønsystemet mere tilpasset lokale behov.</a:t>
            </a:r>
          </a:p>
          <a:p>
            <a:r>
              <a:rPr lang="da-DK" dirty="0"/>
              <a:t>Kommunerne kan bruge midlerne til fx: rekruttering, fastholdelse, særlige kompetencer og lokale udfordringer på arbejdspladsen.</a:t>
            </a:r>
          </a:p>
          <a:p>
            <a:endParaRPr lang="da-DK" dirty="0"/>
          </a:p>
          <a:p>
            <a:r>
              <a:rPr lang="da-DK" b="1" dirty="0"/>
              <a:t>De ekstra midler til lokal løndannelse KL:</a:t>
            </a:r>
          </a:p>
          <a:p>
            <a:endParaRPr lang="da-DK" b="1" dirty="0"/>
          </a:p>
          <a:p>
            <a:pPr marL="171450" indent="-171450">
              <a:buFont typeface="Arial" panose="020B0604020202020204" pitchFamily="34" charset="0"/>
              <a:buChar char="•"/>
            </a:pPr>
            <a:r>
              <a:rPr lang="da-DK" sz="1200" dirty="0"/>
              <a:t>0,17 % varige midler pr. 1. januar 2026 </a:t>
            </a:r>
          </a:p>
          <a:p>
            <a:pPr marL="171450" indent="-171450">
              <a:buFont typeface="Arial" panose="020B0604020202020204" pitchFamily="34" charset="0"/>
              <a:buChar char="•"/>
            </a:pPr>
            <a:r>
              <a:rPr lang="da-DK" sz="1200" dirty="0"/>
              <a:t>0,13 % engangsmidler pr. 1. januar 2026</a:t>
            </a:r>
          </a:p>
          <a:p>
            <a:pPr marL="171450" indent="-171450">
              <a:buFont typeface="Arial" panose="020B0604020202020204" pitchFamily="34" charset="0"/>
              <a:buChar char="•"/>
            </a:pPr>
            <a:r>
              <a:rPr lang="da-DK" sz="1200" dirty="0"/>
              <a:t>0,05 % varige midler pr. 1. januar 2027</a:t>
            </a:r>
            <a:endParaRPr lang="da-DK" dirty="0"/>
          </a:p>
          <a:p>
            <a:r>
              <a:rPr lang="da-DK" sz="1200" dirty="0"/>
              <a:t>I alt målrettes: </a:t>
            </a:r>
          </a:p>
          <a:p>
            <a:pPr marL="171450" indent="-171450">
              <a:buFont typeface="Arial" panose="020B0604020202020204" pitchFamily="34" charset="0"/>
              <a:buChar char="•"/>
            </a:pPr>
            <a:r>
              <a:rPr lang="da-DK" sz="1200" dirty="0"/>
              <a:t>0,22 % varigt til lokal løndannelse </a:t>
            </a:r>
          </a:p>
          <a:p>
            <a:pPr marL="171450" indent="-171450">
              <a:buFont typeface="Arial" panose="020B0604020202020204" pitchFamily="34" charset="0"/>
              <a:buChar char="•"/>
            </a:pPr>
            <a:r>
              <a:rPr lang="da-DK" sz="1200" dirty="0"/>
              <a:t>0,13 % i engangsmidler</a:t>
            </a:r>
          </a:p>
          <a:p>
            <a:endParaRPr lang="da-DK" dirty="0"/>
          </a:p>
          <a:p>
            <a:r>
              <a:rPr lang="da-DK" dirty="0"/>
              <a:t>Udvikling af </a:t>
            </a:r>
            <a:r>
              <a:rPr lang="da-DK" dirty="0" err="1"/>
              <a:t>lønssystemet</a:t>
            </a:r>
            <a:r>
              <a:rPr lang="da-DK" dirty="0"/>
              <a:t> - KL</a:t>
            </a:r>
          </a:p>
          <a:p>
            <a:pPr marL="171450" indent="-171450">
              <a:buFont typeface="Arial" panose="020B0604020202020204" pitchFamily="34" charset="0"/>
              <a:buChar char="•"/>
            </a:pPr>
            <a:r>
              <a:rPr lang="da-DK" sz="1200" dirty="0"/>
              <a:t>Periodeprojekt om forenkling af regler KL</a:t>
            </a:r>
          </a:p>
          <a:p>
            <a:pPr marL="171450" indent="-171450">
              <a:buFont typeface="Arial" panose="020B0604020202020204" pitchFamily="34" charset="0"/>
              <a:buChar char="•"/>
            </a:pPr>
            <a:r>
              <a:rPr lang="da-DK" sz="1200" dirty="0"/>
              <a:t>Mulighed for fælles aftale om lokalt forhandlingssystem for akademikere</a:t>
            </a:r>
          </a:p>
          <a:p>
            <a:pPr marL="171450" indent="-171450">
              <a:buFont typeface="Arial" panose="020B0604020202020204" pitchFamily="34" charset="0"/>
              <a:buChar char="•"/>
            </a:pPr>
            <a:r>
              <a:rPr lang="da-DK" sz="1200" dirty="0"/>
              <a:t>Fokus på mere gennemsigtighed og brugervenlighed</a:t>
            </a:r>
          </a:p>
          <a:p>
            <a:endParaRPr lang="da-DK" dirty="0"/>
          </a:p>
          <a:p>
            <a:endParaRPr lang="da-DK" dirty="0"/>
          </a:p>
          <a:p>
            <a:r>
              <a:rPr lang="da-DK" dirty="0"/>
              <a:t>Midlerne er </a:t>
            </a:r>
            <a:r>
              <a:rPr lang="da-DK" b="1" dirty="0"/>
              <a:t>ikke en erstatning for eksisterende lokal løn</a:t>
            </a:r>
            <a:r>
              <a:rPr lang="da-DK" dirty="0"/>
              <a:t>, men et supplement som forventes at </a:t>
            </a:r>
            <a:r>
              <a:rPr lang="da-DK" b="1" dirty="0"/>
              <a:t>øge lokallønsandelen</a:t>
            </a:r>
            <a:r>
              <a:rPr lang="da-DK" dirty="0"/>
              <a:t>.</a:t>
            </a:r>
          </a:p>
          <a:p>
            <a:endParaRPr lang="da-DK" dirty="0"/>
          </a:p>
          <a:p>
            <a:r>
              <a:rPr lang="da-DK" dirty="0"/>
              <a:t>Tydeliggørelse af, at lokal løndannelse er en blomst fra arbejdsgivers have – vi har afværget nogle af AC’s krav og ønsker, men ikke alle. Arbejdsgiver ønskede endnu flere penge ud til lokal løndannelse</a:t>
            </a:r>
          </a:p>
        </p:txBody>
      </p:sp>
      <p:sp>
        <p:nvSpPr>
          <p:cNvPr id="4" name="Pladsholder til slidenummer 3"/>
          <p:cNvSpPr>
            <a:spLocks noGrp="1"/>
          </p:cNvSpPr>
          <p:nvPr>
            <p:ph type="sldNum" sz="quarter" idx="5"/>
          </p:nvPr>
        </p:nvSpPr>
        <p:spPr/>
        <p:txBody>
          <a:bodyPr/>
          <a:lstStyle/>
          <a:p>
            <a:fld id="{4F5038B1-051F-43A9-BB40-E195149B6045}" type="slidenum">
              <a:rPr lang="da-DK" smtClean="0"/>
              <a:t>12</a:t>
            </a:fld>
            <a:endParaRPr lang="da-DK"/>
          </a:p>
        </p:txBody>
      </p:sp>
    </p:spTree>
    <p:extLst>
      <p:ext uri="{BB962C8B-B14F-4D97-AF65-F5344CB8AC3E}">
        <p14:creationId xmlns:p14="http://schemas.microsoft.com/office/powerpoint/2010/main" val="1841514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sz="1200" b="0" i="0" u="none" strike="noStrike" kern="1200" baseline="0" dirty="0">
              <a:solidFill>
                <a:schemeClr val="tx1"/>
              </a:solidFill>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Kontoen tømmes ved udgangen af et kalenderår. Man kan vælge, at tømningen skal ske i form af en indbetaling til ens pensionsordningen. </a:t>
            </a:r>
          </a:p>
          <a:p>
            <a:r>
              <a:rPr lang="da-DK" sz="1200" kern="1200" dirty="0">
                <a:solidFill>
                  <a:schemeClr val="tx1"/>
                </a:solidFill>
                <a:effectLst/>
                <a:latin typeface="Arial" panose="020B0604020202020204" pitchFamily="34" charset="0"/>
                <a:ea typeface="+mn-ea"/>
                <a:cs typeface="+mn-cs"/>
              </a:rPr>
              <a:t>Tømning sker også ved fratræden. </a:t>
            </a:r>
          </a:p>
          <a:p>
            <a:r>
              <a:rPr lang="da-DK" dirty="0"/>
              <a:t>Midler fra </a:t>
            </a:r>
            <a:r>
              <a:rPr lang="da-DK" dirty="0" err="1"/>
              <a:t>Fritvalgs</a:t>
            </a:r>
            <a:r>
              <a:rPr lang="da-DK" dirty="0"/>
              <a:t> Lønkontoen kan udbetales ved afholdelse af ferie, særlige feriedage, </a:t>
            </a:r>
            <a:r>
              <a:rPr lang="da-DK" dirty="0" err="1"/>
              <a:t>fritvalgsdag</a:t>
            </a:r>
            <a:r>
              <a:rPr lang="da-DK" dirty="0"/>
              <a:t>, seniordage med lønfradrag og overenskomstmæssige fridage. Den ansatte vælger selv størrelsen på udbetalingen. </a:t>
            </a:r>
          </a:p>
          <a:p>
            <a:r>
              <a:rPr lang="da-DK" dirty="0"/>
              <a:t>Den ansatte skal hvert år inden 1. oktober træffe et valg om enten løbende månedlig udbetaling, opsparing på </a:t>
            </a:r>
            <a:r>
              <a:rPr lang="da-DK" dirty="0" err="1"/>
              <a:t>Fritvalgs</a:t>
            </a:r>
            <a:r>
              <a:rPr lang="da-DK" dirty="0"/>
              <a:t> Lønkontoen til anvendelse i forbindelse med afholdelse af frihed eller til løbende indbetaling til pensionsordning.</a:t>
            </a:r>
          </a:p>
          <a:p>
            <a:r>
              <a:rPr lang="da-DK" dirty="0"/>
              <a:t>Ved </a:t>
            </a:r>
            <a:r>
              <a:rPr lang="da-DK" dirty="0" err="1"/>
              <a:t>fritvalgsperiodens</a:t>
            </a:r>
            <a:r>
              <a:rPr lang="da-DK" dirty="0"/>
              <a:t> udløb den 31. december tømmes kontoen ved udbetaling, med mindre den ansatte vælger indbetaling til pensionsordning. Ved fratræden udbetales indestående på kontoen. </a:t>
            </a:r>
          </a:p>
          <a:p>
            <a:r>
              <a:rPr lang="da-DK" dirty="0"/>
              <a:t>Vedr. overførsel af dage til kommende periode skal aftales senest ved periodens udløb. </a:t>
            </a:r>
          </a:p>
          <a:p>
            <a:endParaRPr lang="da-DK" dirty="0"/>
          </a:p>
          <a:p>
            <a:r>
              <a:rPr lang="da-DK" dirty="0"/>
              <a:t>2,33 er de særlige fridage – de bliver sat ind 1. januar 2028</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14</a:t>
            </a:fld>
            <a:endParaRPr lang="en-US" altLang="da-DK"/>
          </a:p>
        </p:txBody>
      </p:sp>
    </p:spTree>
    <p:extLst>
      <p:ext uri="{BB962C8B-B14F-4D97-AF65-F5344CB8AC3E}">
        <p14:creationId xmlns:p14="http://schemas.microsoft.com/office/powerpoint/2010/main" val="42748645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pic>
        <p:nvPicPr>
          <p:cNvPr id="2" name="Picture 39">
            <a:extLst>
              <a:ext uri="{FF2B5EF4-FFF2-40B4-BE49-F238E27FC236}">
                <a16:creationId xmlns:a16="http://schemas.microsoft.com/office/drawing/2014/main" id="{E197DE84-31B9-7C1E-82BF-0D509F5370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0825" cy="685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17" descr="FYS LOGO_20_rgb_anti">
            <a:extLst>
              <a:ext uri="{FF2B5EF4-FFF2-40B4-BE49-F238E27FC236}">
                <a16:creationId xmlns:a16="http://schemas.microsoft.com/office/drawing/2014/main" id="{D3AE92AD-4CD6-61E7-58EF-23D5BFC123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6088" y="355600"/>
            <a:ext cx="7381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2"/>
          <p:cNvSpPr>
            <a:spLocks noGrp="1" noChangeArrowheads="1"/>
          </p:cNvSpPr>
          <p:nvPr>
            <p:ph type="ctrTitle"/>
          </p:nvPr>
        </p:nvSpPr>
        <p:spPr>
          <a:xfrm>
            <a:off x="452438" y="1474788"/>
            <a:ext cx="8245475" cy="1470025"/>
          </a:xfrm>
        </p:spPr>
        <p:txBody>
          <a:bodyPr/>
          <a:lstStyle>
            <a:lvl1pPr>
              <a:defRPr>
                <a:solidFill>
                  <a:schemeClr val="bg1"/>
                </a:solidFill>
              </a:defRPr>
            </a:lvl1pPr>
          </a:lstStyle>
          <a:p>
            <a:pPr lvl="0"/>
            <a:r>
              <a:rPr lang="da-DK" altLang="da-DK" noProof="0"/>
              <a:t>Klik for at redigere titeltypografien i masteren</a:t>
            </a:r>
            <a:endParaRPr lang="en-US" altLang="da-DK" noProof="0"/>
          </a:p>
        </p:txBody>
      </p:sp>
      <p:sp>
        <p:nvSpPr>
          <p:cNvPr id="15363" name="Rectangle 3"/>
          <p:cNvSpPr>
            <a:spLocks noGrp="1" noChangeArrowheads="1"/>
          </p:cNvSpPr>
          <p:nvPr>
            <p:ph type="subTitle" idx="1"/>
          </p:nvPr>
        </p:nvSpPr>
        <p:spPr>
          <a:xfrm>
            <a:off x="452438" y="2998788"/>
            <a:ext cx="8245475" cy="1293812"/>
          </a:xfrm>
        </p:spPr>
        <p:txBody>
          <a:bodyPr/>
          <a:lstStyle>
            <a:lvl1pPr marL="0" indent="0">
              <a:buFontTx/>
              <a:buNone/>
              <a:defRPr sz="2000">
                <a:solidFill>
                  <a:schemeClr val="bg1"/>
                </a:solidFill>
              </a:defRPr>
            </a:lvl1pPr>
          </a:lstStyle>
          <a:p>
            <a:pPr lvl="0"/>
            <a:r>
              <a:rPr lang="da-DK" altLang="da-DK" noProof="0"/>
              <a:t>Klik for at redigere undertiteltypografien i masteren</a:t>
            </a:r>
            <a:endParaRPr lang="en-US" altLang="da-DK" noProof="0"/>
          </a:p>
        </p:txBody>
      </p:sp>
      <p:sp>
        <p:nvSpPr>
          <p:cNvPr id="4" name="Rectangle 34">
            <a:extLst>
              <a:ext uri="{FF2B5EF4-FFF2-40B4-BE49-F238E27FC236}">
                <a16:creationId xmlns:a16="http://schemas.microsoft.com/office/drawing/2014/main" id="{9BDF3185-651A-9B22-0CD0-067ADD7BCD16}"/>
              </a:ext>
            </a:extLst>
          </p:cNvPr>
          <p:cNvSpPr>
            <a:spLocks noGrp="1" noChangeArrowheads="1"/>
          </p:cNvSpPr>
          <p:nvPr>
            <p:ph type="dt" sz="half" idx="10"/>
          </p:nvPr>
        </p:nvSpPr>
        <p:spPr/>
        <p:txBody>
          <a:bodyPr/>
          <a:lstStyle>
            <a:lvl1pPr>
              <a:defRPr smtClean="0">
                <a:solidFill>
                  <a:schemeClr val="bg1"/>
                </a:solidFill>
              </a:defRPr>
            </a:lvl1pPr>
          </a:lstStyle>
          <a:p>
            <a:pPr>
              <a:defRPr/>
            </a:pPr>
            <a:fld id="{4A8D1905-D9F8-483A-8BD5-8094F3F10332}" type="datetime1">
              <a:rPr lang="da-DK" altLang="da-DK"/>
              <a:pPr>
                <a:defRPr/>
              </a:pPr>
              <a:t>24-03-2026</a:t>
            </a:fld>
            <a:endParaRPr lang="en-US" altLang="da-DK"/>
          </a:p>
        </p:txBody>
      </p:sp>
      <p:sp>
        <p:nvSpPr>
          <p:cNvPr id="5" name="Rectangle 36">
            <a:extLst>
              <a:ext uri="{FF2B5EF4-FFF2-40B4-BE49-F238E27FC236}">
                <a16:creationId xmlns:a16="http://schemas.microsoft.com/office/drawing/2014/main" id="{AE2C5615-E85E-6DBB-139B-C87E89082A6D}"/>
              </a:ext>
            </a:extLst>
          </p:cNvPr>
          <p:cNvSpPr>
            <a:spLocks noGrp="1" noChangeArrowheads="1"/>
          </p:cNvSpPr>
          <p:nvPr>
            <p:ph type="sldNum" sz="quarter" idx="11"/>
          </p:nvPr>
        </p:nvSpPr>
        <p:spPr/>
        <p:txBody>
          <a:bodyPr/>
          <a:lstStyle>
            <a:lvl1pPr>
              <a:defRPr>
                <a:solidFill>
                  <a:schemeClr val="bg1"/>
                </a:solidFill>
              </a:defRPr>
            </a:lvl1pPr>
          </a:lstStyle>
          <a:p>
            <a:fld id="{9D8B28E8-3FB7-4235-8D17-B80DCF7BD0B7}" type="slidenum">
              <a:rPr lang="en-US" altLang="da-DK"/>
              <a:pPr/>
              <a:t>‹nr.›</a:t>
            </a:fld>
            <a:endParaRPr lang="en-US" altLang="da-DK"/>
          </a:p>
        </p:txBody>
      </p:sp>
      <p:sp>
        <p:nvSpPr>
          <p:cNvPr id="6" name="Rectangle 37">
            <a:extLst>
              <a:ext uri="{FF2B5EF4-FFF2-40B4-BE49-F238E27FC236}">
                <a16:creationId xmlns:a16="http://schemas.microsoft.com/office/drawing/2014/main" id="{CC7815BB-5BFC-8E52-C0A3-95E277472CBE}"/>
              </a:ext>
            </a:extLst>
          </p:cNvPr>
          <p:cNvSpPr>
            <a:spLocks noGrp="1" noChangeArrowheads="1"/>
          </p:cNvSpPr>
          <p:nvPr>
            <p:ph type="ftr" sz="quarter" idx="12"/>
          </p:nvPr>
        </p:nvSpPr>
        <p:spPr/>
        <p:txBody>
          <a:bodyPr/>
          <a:lstStyle>
            <a:lvl1pPr>
              <a:defRPr smtClean="0">
                <a:solidFill>
                  <a:schemeClr val="bg1"/>
                </a:solidFill>
              </a:defRPr>
            </a:lvl1pPr>
          </a:lstStyle>
          <a:p>
            <a:pPr>
              <a:defRPr/>
            </a:pPr>
            <a:endParaRPr lang="en-US" altLang="da-DK"/>
          </a:p>
        </p:txBody>
      </p:sp>
    </p:spTree>
    <p:extLst>
      <p:ext uri="{BB962C8B-B14F-4D97-AF65-F5344CB8AC3E}">
        <p14:creationId xmlns:p14="http://schemas.microsoft.com/office/powerpoint/2010/main" val="1902951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lodret titel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BF5DC866-C044-CB75-FA77-C8FBE9FC5749}"/>
              </a:ext>
            </a:extLst>
          </p:cNvPr>
          <p:cNvSpPr>
            <a:spLocks noGrp="1" noChangeArrowheads="1"/>
          </p:cNvSpPr>
          <p:nvPr>
            <p:ph type="dt" sz="half" idx="10"/>
          </p:nvPr>
        </p:nvSpPr>
        <p:spPr>
          <a:ln/>
        </p:spPr>
        <p:txBody>
          <a:bodyPr/>
          <a:lstStyle>
            <a:lvl1pPr>
              <a:defRPr/>
            </a:lvl1pPr>
          </a:lstStyle>
          <a:p>
            <a:pPr>
              <a:defRPr/>
            </a:pPr>
            <a:fld id="{058329FF-ADD4-4F28-923A-3181F1EA79EA}"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BED96BDF-CDF8-37E4-0B15-BD53886203AB}"/>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FAB3B98A-0592-BA4C-B1CB-64A65054FBDC}"/>
              </a:ext>
            </a:extLst>
          </p:cNvPr>
          <p:cNvSpPr>
            <a:spLocks noGrp="1" noChangeArrowheads="1"/>
          </p:cNvSpPr>
          <p:nvPr>
            <p:ph type="sldNum" sz="quarter" idx="12"/>
          </p:nvPr>
        </p:nvSpPr>
        <p:spPr>
          <a:ln/>
        </p:spPr>
        <p:txBody>
          <a:bodyPr/>
          <a:lstStyle>
            <a:lvl1pPr>
              <a:defRPr/>
            </a:lvl1pPr>
          </a:lstStyle>
          <a:p>
            <a:fld id="{2B91E15E-D75D-4748-BC2F-939F0CAC19ED}" type="slidenum">
              <a:rPr lang="en-US" altLang="da-DK"/>
              <a:pPr/>
              <a:t>‹nr.›</a:t>
            </a:fld>
            <a:endParaRPr lang="en-US" altLang="da-DK"/>
          </a:p>
        </p:txBody>
      </p:sp>
    </p:spTree>
    <p:extLst>
      <p:ext uri="{BB962C8B-B14F-4D97-AF65-F5344CB8AC3E}">
        <p14:creationId xmlns:p14="http://schemas.microsoft.com/office/powerpoint/2010/main" val="18834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456363" y="685800"/>
            <a:ext cx="1890712" cy="5170488"/>
          </a:xfrm>
        </p:spPr>
        <p:txBody>
          <a:bodyPr vert="eaVert"/>
          <a:lstStyle/>
          <a:p>
            <a:r>
              <a:rPr lang="da-DK"/>
              <a:t>Klik for at redigere titeltypografien i masteren</a:t>
            </a:r>
          </a:p>
        </p:txBody>
      </p:sp>
      <p:sp>
        <p:nvSpPr>
          <p:cNvPr id="3" name="Pladsholder til lodret titel 2"/>
          <p:cNvSpPr>
            <a:spLocks noGrp="1"/>
          </p:cNvSpPr>
          <p:nvPr>
            <p:ph type="body" orient="vert" idx="1"/>
          </p:nvPr>
        </p:nvSpPr>
        <p:spPr>
          <a:xfrm>
            <a:off x="781050" y="685800"/>
            <a:ext cx="5522913" cy="517048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7B650096-9870-CD86-68F3-C2647BBBE7A3}"/>
              </a:ext>
            </a:extLst>
          </p:cNvPr>
          <p:cNvSpPr>
            <a:spLocks noGrp="1" noChangeArrowheads="1"/>
          </p:cNvSpPr>
          <p:nvPr>
            <p:ph type="dt" sz="half" idx="10"/>
          </p:nvPr>
        </p:nvSpPr>
        <p:spPr>
          <a:ln/>
        </p:spPr>
        <p:txBody>
          <a:bodyPr/>
          <a:lstStyle>
            <a:lvl1pPr>
              <a:defRPr/>
            </a:lvl1pPr>
          </a:lstStyle>
          <a:p>
            <a:pPr>
              <a:defRPr/>
            </a:pPr>
            <a:fld id="{A1D2460A-04EA-4B35-9B44-05BF91A73FEC}"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ECF400C0-684E-982B-AF1C-0235AE4A5EC5}"/>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67EDB3F3-1FD5-0A1F-E266-986A0372B51C}"/>
              </a:ext>
            </a:extLst>
          </p:cNvPr>
          <p:cNvSpPr>
            <a:spLocks noGrp="1" noChangeArrowheads="1"/>
          </p:cNvSpPr>
          <p:nvPr>
            <p:ph type="sldNum" sz="quarter" idx="12"/>
          </p:nvPr>
        </p:nvSpPr>
        <p:spPr>
          <a:ln/>
        </p:spPr>
        <p:txBody>
          <a:bodyPr/>
          <a:lstStyle>
            <a:lvl1pPr>
              <a:defRPr/>
            </a:lvl1pPr>
          </a:lstStyle>
          <a:p>
            <a:fld id="{D321F602-BF5D-4B8C-872D-1F315A86238E}" type="slidenum">
              <a:rPr lang="en-US" altLang="da-DK"/>
              <a:pPr/>
              <a:t>‹nr.›</a:t>
            </a:fld>
            <a:endParaRPr lang="en-US" altLang="da-DK"/>
          </a:p>
        </p:txBody>
      </p:sp>
    </p:spTree>
    <p:extLst>
      <p:ext uri="{BB962C8B-B14F-4D97-AF65-F5344CB8AC3E}">
        <p14:creationId xmlns:p14="http://schemas.microsoft.com/office/powerpoint/2010/main" val="499954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129E5AB1-EE2C-6DF3-E40F-1C41F176CA61}"/>
              </a:ext>
            </a:extLst>
          </p:cNvPr>
          <p:cNvSpPr>
            <a:spLocks noGrp="1" noChangeArrowheads="1"/>
          </p:cNvSpPr>
          <p:nvPr>
            <p:ph type="dt" sz="half" idx="10"/>
          </p:nvPr>
        </p:nvSpPr>
        <p:spPr>
          <a:ln/>
        </p:spPr>
        <p:txBody>
          <a:bodyPr/>
          <a:lstStyle>
            <a:lvl1pPr>
              <a:defRPr/>
            </a:lvl1pPr>
          </a:lstStyle>
          <a:p>
            <a:pPr>
              <a:defRPr/>
            </a:pPr>
            <a:fld id="{57186A84-3795-4976-91DB-69A24983BA29}"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19ED355F-B6E8-8443-17BA-2191FD851F6E}"/>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CC658FA1-DFB3-6EF8-5E41-E7F753BDCCE1}"/>
              </a:ext>
            </a:extLst>
          </p:cNvPr>
          <p:cNvSpPr>
            <a:spLocks noGrp="1" noChangeArrowheads="1"/>
          </p:cNvSpPr>
          <p:nvPr>
            <p:ph type="sldNum" sz="quarter" idx="12"/>
          </p:nvPr>
        </p:nvSpPr>
        <p:spPr>
          <a:ln/>
        </p:spPr>
        <p:txBody>
          <a:bodyPr/>
          <a:lstStyle>
            <a:lvl1pPr>
              <a:defRPr/>
            </a:lvl1pPr>
          </a:lstStyle>
          <a:p>
            <a:fld id="{F30FC059-8857-485C-922C-6E306D02CA6A}" type="slidenum">
              <a:rPr lang="en-US" altLang="da-DK"/>
              <a:pPr/>
              <a:t>‹nr.›</a:t>
            </a:fld>
            <a:endParaRPr lang="en-US" altLang="da-DK"/>
          </a:p>
        </p:txBody>
      </p:sp>
    </p:spTree>
    <p:extLst>
      <p:ext uri="{BB962C8B-B14F-4D97-AF65-F5344CB8AC3E}">
        <p14:creationId xmlns:p14="http://schemas.microsoft.com/office/powerpoint/2010/main" val="2192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a-DK"/>
              <a:t>Klik for at redigere titeltypografien i masteren</a:t>
            </a:r>
          </a:p>
        </p:txBody>
      </p:sp>
      <p:sp>
        <p:nvSpPr>
          <p:cNvPr id="3" name="Pladsholder til teks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a-DK"/>
              <a:t>Klik for at redigere teksttypografierne i masteren</a:t>
            </a:r>
          </a:p>
        </p:txBody>
      </p:sp>
      <p:sp>
        <p:nvSpPr>
          <p:cNvPr id="4" name="Rectangle 14">
            <a:extLst>
              <a:ext uri="{FF2B5EF4-FFF2-40B4-BE49-F238E27FC236}">
                <a16:creationId xmlns:a16="http://schemas.microsoft.com/office/drawing/2014/main" id="{C8EC419E-3705-1F8E-715F-EE097F548096}"/>
              </a:ext>
            </a:extLst>
          </p:cNvPr>
          <p:cNvSpPr>
            <a:spLocks noGrp="1" noChangeArrowheads="1"/>
          </p:cNvSpPr>
          <p:nvPr>
            <p:ph type="dt" sz="half" idx="10"/>
          </p:nvPr>
        </p:nvSpPr>
        <p:spPr>
          <a:ln/>
        </p:spPr>
        <p:txBody>
          <a:bodyPr/>
          <a:lstStyle>
            <a:lvl1pPr>
              <a:defRPr/>
            </a:lvl1pPr>
          </a:lstStyle>
          <a:p>
            <a:pPr>
              <a:defRPr/>
            </a:pPr>
            <a:fld id="{D1F153CD-9F7A-44FF-A4AD-47BD490A3474}"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AA1906D1-9E4B-42A4-7C96-DC79C9D41C23}"/>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94130F71-E901-C82B-E364-97B23437A403}"/>
              </a:ext>
            </a:extLst>
          </p:cNvPr>
          <p:cNvSpPr>
            <a:spLocks noGrp="1" noChangeArrowheads="1"/>
          </p:cNvSpPr>
          <p:nvPr>
            <p:ph type="sldNum" sz="quarter" idx="12"/>
          </p:nvPr>
        </p:nvSpPr>
        <p:spPr>
          <a:ln/>
        </p:spPr>
        <p:txBody>
          <a:bodyPr/>
          <a:lstStyle>
            <a:lvl1pPr>
              <a:defRPr/>
            </a:lvl1pPr>
          </a:lstStyle>
          <a:p>
            <a:fld id="{62EC44AF-79DA-4C54-B399-9F51510D242F}" type="slidenum">
              <a:rPr lang="en-US" altLang="da-DK"/>
              <a:pPr/>
              <a:t>‹nr.›</a:t>
            </a:fld>
            <a:endParaRPr lang="en-US" altLang="da-DK"/>
          </a:p>
        </p:txBody>
      </p:sp>
    </p:spTree>
    <p:extLst>
      <p:ext uri="{BB962C8B-B14F-4D97-AF65-F5344CB8AC3E}">
        <p14:creationId xmlns:p14="http://schemas.microsoft.com/office/powerpoint/2010/main" val="2277243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sz="half" idx="1"/>
          </p:nvPr>
        </p:nvSpPr>
        <p:spPr>
          <a:xfrm>
            <a:off x="781050" y="1741488"/>
            <a:ext cx="3706813" cy="4114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0263" y="1741488"/>
            <a:ext cx="3706812" cy="4114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Rectangle 14">
            <a:extLst>
              <a:ext uri="{FF2B5EF4-FFF2-40B4-BE49-F238E27FC236}">
                <a16:creationId xmlns:a16="http://schemas.microsoft.com/office/drawing/2014/main" id="{044D3C83-C924-C9BF-0C4C-CAB42F31BB27}"/>
              </a:ext>
            </a:extLst>
          </p:cNvPr>
          <p:cNvSpPr>
            <a:spLocks noGrp="1" noChangeArrowheads="1"/>
          </p:cNvSpPr>
          <p:nvPr>
            <p:ph type="dt" sz="half" idx="10"/>
          </p:nvPr>
        </p:nvSpPr>
        <p:spPr>
          <a:ln/>
        </p:spPr>
        <p:txBody>
          <a:bodyPr/>
          <a:lstStyle>
            <a:lvl1pPr>
              <a:defRPr/>
            </a:lvl1pPr>
          </a:lstStyle>
          <a:p>
            <a:pPr>
              <a:defRPr/>
            </a:pPr>
            <a:fld id="{EA530D5A-5C9F-4442-BF79-2B05096FA613}" type="datetime1">
              <a:rPr lang="da-DK" altLang="da-DK"/>
              <a:pPr>
                <a:defRPr/>
              </a:pPr>
              <a:t>24-03-2026</a:t>
            </a:fld>
            <a:endParaRPr lang="en-US" altLang="da-DK"/>
          </a:p>
        </p:txBody>
      </p:sp>
      <p:sp>
        <p:nvSpPr>
          <p:cNvPr id="6" name="Rectangle 15">
            <a:extLst>
              <a:ext uri="{FF2B5EF4-FFF2-40B4-BE49-F238E27FC236}">
                <a16:creationId xmlns:a16="http://schemas.microsoft.com/office/drawing/2014/main" id="{C29FDA9D-3892-32EF-EBE8-5D017FBFA26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FB2E39FC-7B03-B612-BC1E-BF8D393D7A44}"/>
              </a:ext>
            </a:extLst>
          </p:cNvPr>
          <p:cNvSpPr>
            <a:spLocks noGrp="1" noChangeArrowheads="1"/>
          </p:cNvSpPr>
          <p:nvPr>
            <p:ph type="sldNum" sz="quarter" idx="12"/>
          </p:nvPr>
        </p:nvSpPr>
        <p:spPr>
          <a:ln/>
        </p:spPr>
        <p:txBody>
          <a:bodyPr/>
          <a:lstStyle>
            <a:lvl1pPr>
              <a:defRPr/>
            </a:lvl1pPr>
          </a:lstStyle>
          <a:p>
            <a:fld id="{470C4BAA-C3DA-489F-9E3E-55F2B4FAD17E}" type="slidenum">
              <a:rPr lang="en-US" altLang="da-DK"/>
              <a:pPr/>
              <a:t>‹nr.›</a:t>
            </a:fld>
            <a:endParaRPr lang="en-US" altLang="da-DK"/>
          </a:p>
        </p:txBody>
      </p:sp>
    </p:spTree>
    <p:extLst>
      <p:ext uri="{BB962C8B-B14F-4D97-AF65-F5344CB8AC3E}">
        <p14:creationId xmlns:p14="http://schemas.microsoft.com/office/powerpoint/2010/main" val="1417861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a-DK"/>
              <a:t>Klik for at redigere titeltypografien i masteren</a:t>
            </a:r>
          </a:p>
        </p:txBody>
      </p:sp>
      <p:sp>
        <p:nvSpPr>
          <p:cNvPr id="3" name="Pladsholder til teks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630238" y="2505075"/>
            <a:ext cx="386873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4629150" y="2505075"/>
            <a:ext cx="38877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Rectangle 14">
            <a:extLst>
              <a:ext uri="{FF2B5EF4-FFF2-40B4-BE49-F238E27FC236}">
                <a16:creationId xmlns:a16="http://schemas.microsoft.com/office/drawing/2014/main" id="{B41F06C3-1E94-526C-A94B-9BFD492B5124}"/>
              </a:ext>
            </a:extLst>
          </p:cNvPr>
          <p:cNvSpPr>
            <a:spLocks noGrp="1" noChangeArrowheads="1"/>
          </p:cNvSpPr>
          <p:nvPr>
            <p:ph type="dt" sz="half" idx="10"/>
          </p:nvPr>
        </p:nvSpPr>
        <p:spPr>
          <a:ln/>
        </p:spPr>
        <p:txBody>
          <a:bodyPr/>
          <a:lstStyle>
            <a:lvl1pPr>
              <a:defRPr/>
            </a:lvl1pPr>
          </a:lstStyle>
          <a:p>
            <a:pPr>
              <a:defRPr/>
            </a:pPr>
            <a:fld id="{26262100-8FD8-44ED-8182-142AE27CA51C}" type="datetime1">
              <a:rPr lang="da-DK" altLang="da-DK"/>
              <a:pPr>
                <a:defRPr/>
              </a:pPr>
              <a:t>24-03-2026</a:t>
            </a:fld>
            <a:endParaRPr lang="en-US" altLang="da-DK"/>
          </a:p>
        </p:txBody>
      </p:sp>
      <p:sp>
        <p:nvSpPr>
          <p:cNvPr id="8" name="Rectangle 15">
            <a:extLst>
              <a:ext uri="{FF2B5EF4-FFF2-40B4-BE49-F238E27FC236}">
                <a16:creationId xmlns:a16="http://schemas.microsoft.com/office/drawing/2014/main" id="{18875DA3-A8A9-E42A-F2C4-2B9696774EE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9" name="Rectangle 16">
            <a:extLst>
              <a:ext uri="{FF2B5EF4-FFF2-40B4-BE49-F238E27FC236}">
                <a16:creationId xmlns:a16="http://schemas.microsoft.com/office/drawing/2014/main" id="{CABDA9DF-146E-0D95-48DA-971FB9FEA958}"/>
              </a:ext>
            </a:extLst>
          </p:cNvPr>
          <p:cNvSpPr>
            <a:spLocks noGrp="1" noChangeArrowheads="1"/>
          </p:cNvSpPr>
          <p:nvPr>
            <p:ph type="sldNum" sz="quarter" idx="12"/>
          </p:nvPr>
        </p:nvSpPr>
        <p:spPr>
          <a:ln/>
        </p:spPr>
        <p:txBody>
          <a:bodyPr/>
          <a:lstStyle>
            <a:lvl1pPr>
              <a:defRPr/>
            </a:lvl1pPr>
          </a:lstStyle>
          <a:p>
            <a:fld id="{8A971237-EA60-48A2-9216-FE8C0791E934}" type="slidenum">
              <a:rPr lang="en-US" altLang="da-DK"/>
              <a:pPr/>
              <a:t>‹nr.›</a:t>
            </a:fld>
            <a:endParaRPr lang="en-US" altLang="da-DK"/>
          </a:p>
        </p:txBody>
      </p:sp>
    </p:spTree>
    <p:extLst>
      <p:ext uri="{BB962C8B-B14F-4D97-AF65-F5344CB8AC3E}">
        <p14:creationId xmlns:p14="http://schemas.microsoft.com/office/powerpoint/2010/main" val="2953228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Rectangle 14">
            <a:extLst>
              <a:ext uri="{FF2B5EF4-FFF2-40B4-BE49-F238E27FC236}">
                <a16:creationId xmlns:a16="http://schemas.microsoft.com/office/drawing/2014/main" id="{5E5A2479-A730-4866-B6FD-3463C162140A}"/>
              </a:ext>
            </a:extLst>
          </p:cNvPr>
          <p:cNvSpPr>
            <a:spLocks noGrp="1" noChangeArrowheads="1"/>
          </p:cNvSpPr>
          <p:nvPr>
            <p:ph type="dt" sz="half" idx="10"/>
          </p:nvPr>
        </p:nvSpPr>
        <p:spPr>
          <a:ln/>
        </p:spPr>
        <p:txBody>
          <a:bodyPr/>
          <a:lstStyle>
            <a:lvl1pPr>
              <a:defRPr/>
            </a:lvl1pPr>
          </a:lstStyle>
          <a:p>
            <a:pPr>
              <a:defRPr/>
            </a:pPr>
            <a:fld id="{BD757A0E-FBF3-4D32-8601-B84718C71F7C}" type="datetime1">
              <a:rPr lang="da-DK" altLang="da-DK"/>
              <a:pPr>
                <a:defRPr/>
              </a:pPr>
              <a:t>24-03-2026</a:t>
            </a:fld>
            <a:endParaRPr lang="en-US" altLang="da-DK"/>
          </a:p>
        </p:txBody>
      </p:sp>
      <p:sp>
        <p:nvSpPr>
          <p:cNvPr id="4" name="Rectangle 15">
            <a:extLst>
              <a:ext uri="{FF2B5EF4-FFF2-40B4-BE49-F238E27FC236}">
                <a16:creationId xmlns:a16="http://schemas.microsoft.com/office/drawing/2014/main" id="{3DB44154-0612-3813-DB84-E2331D5D2C0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5" name="Rectangle 16">
            <a:extLst>
              <a:ext uri="{FF2B5EF4-FFF2-40B4-BE49-F238E27FC236}">
                <a16:creationId xmlns:a16="http://schemas.microsoft.com/office/drawing/2014/main" id="{D127185B-C9F2-64B1-EF3D-3E0714F7C1D5}"/>
              </a:ext>
            </a:extLst>
          </p:cNvPr>
          <p:cNvSpPr>
            <a:spLocks noGrp="1" noChangeArrowheads="1"/>
          </p:cNvSpPr>
          <p:nvPr>
            <p:ph type="sldNum" sz="quarter" idx="12"/>
          </p:nvPr>
        </p:nvSpPr>
        <p:spPr>
          <a:ln/>
        </p:spPr>
        <p:txBody>
          <a:bodyPr/>
          <a:lstStyle>
            <a:lvl1pPr>
              <a:defRPr/>
            </a:lvl1pPr>
          </a:lstStyle>
          <a:p>
            <a:fld id="{B715176D-4D35-4BAB-B84C-DCA1B7C3D0B9}" type="slidenum">
              <a:rPr lang="en-US" altLang="da-DK"/>
              <a:pPr/>
              <a:t>‹nr.›</a:t>
            </a:fld>
            <a:endParaRPr lang="en-US" altLang="da-DK"/>
          </a:p>
        </p:txBody>
      </p:sp>
    </p:spTree>
    <p:extLst>
      <p:ext uri="{BB962C8B-B14F-4D97-AF65-F5344CB8AC3E}">
        <p14:creationId xmlns:p14="http://schemas.microsoft.com/office/powerpoint/2010/main" val="3392329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14">
            <a:extLst>
              <a:ext uri="{FF2B5EF4-FFF2-40B4-BE49-F238E27FC236}">
                <a16:creationId xmlns:a16="http://schemas.microsoft.com/office/drawing/2014/main" id="{850B5E5B-6A6D-532A-0C9D-F4A48C8F8B37}"/>
              </a:ext>
            </a:extLst>
          </p:cNvPr>
          <p:cNvSpPr>
            <a:spLocks noGrp="1" noChangeArrowheads="1"/>
          </p:cNvSpPr>
          <p:nvPr>
            <p:ph type="dt" sz="half" idx="10"/>
          </p:nvPr>
        </p:nvSpPr>
        <p:spPr>
          <a:ln/>
        </p:spPr>
        <p:txBody>
          <a:bodyPr/>
          <a:lstStyle>
            <a:lvl1pPr>
              <a:defRPr/>
            </a:lvl1pPr>
          </a:lstStyle>
          <a:p>
            <a:pPr>
              <a:defRPr/>
            </a:pPr>
            <a:fld id="{EE394C76-A720-40B3-A8D7-4D2624DBD6B4}" type="datetime1">
              <a:rPr lang="da-DK" altLang="da-DK"/>
              <a:pPr>
                <a:defRPr/>
              </a:pPr>
              <a:t>24-03-2026</a:t>
            </a:fld>
            <a:endParaRPr lang="en-US" altLang="da-DK"/>
          </a:p>
        </p:txBody>
      </p:sp>
      <p:sp>
        <p:nvSpPr>
          <p:cNvPr id="3" name="Rectangle 15">
            <a:extLst>
              <a:ext uri="{FF2B5EF4-FFF2-40B4-BE49-F238E27FC236}">
                <a16:creationId xmlns:a16="http://schemas.microsoft.com/office/drawing/2014/main" id="{25EE1079-EB75-AC64-F3BB-E1142DF3AD0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4" name="Rectangle 16">
            <a:extLst>
              <a:ext uri="{FF2B5EF4-FFF2-40B4-BE49-F238E27FC236}">
                <a16:creationId xmlns:a16="http://schemas.microsoft.com/office/drawing/2014/main" id="{476B4553-46FD-756D-8ACC-BD7D14C2A486}"/>
              </a:ext>
            </a:extLst>
          </p:cNvPr>
          <p:cNvSpPr>
            <a:spLocks noGrp="1" noChangeArrowheads="1"/>
          </p:cNvSpPr>
          <p:nvPr>
            <p:ph type="sldNum" sz="quarter" idx="12"/>
          </p:nvPr>
        </p:nvSpPr>
        <p:spPr>
          <a:ln/>
        </p:spPr>
        <p:txBody>
          <a:bodyPr/>
          <a:lstStyle>
            <a:lvl1pPr>
              <a:defRPr/>
            </a:lvl1pPr>
          </a:lstStyle>
          <a:p>
            <a:fld id="{8286E0E9-93DF-4F3C-9F6E-7B3FAAF12B68}" type="slidenum">
              <a:rPr lang="en-US" altLang="da-DK"/>
              <a:pPr/>
              <a:t>‹nr.›</a:t>
            </a:fld>
            <a:endParaRPr lang="en-US" altLang="da-DK"/>
          </a:p>
        </p:txBody>
      </p:sp>
    </p:spTree>
    <p:extLst>
      <p:ext uri="{BB962C8B-B14F-4D97-AF65-F5344CB8AC3E}">
        <p14:creationId xmlns:p14="http://schemas.microsoft.com/office/powerpoint/2010/main" val="428206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a-DK"/>
              <a:t>Klik for at redigere titeltypografien i masteren</a:t>
            </a:r>
          </a:p>
        </p:txBody>
      </p:sp>
      <p:sp>
        <p:nvSpPr>
          <p:cNvPr id="3" name="Pladsholder til indhold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Rectangle 14">
            <a:extLst>
              <a:ext uri="{FF2B5EF4-FFF2-40B4-BE49-F238E27FC236}">
                <a16:creationId xmlns:a16="http://schemas.microsoft.com/office/drawing/2014/main" id="{4828C24C-B1E9-3D50-FB62-2864A6873121}"/>
              </a:ext>
            </a:extLst>
          </p:cNvPr>
          <p:cNvSpPr>
            <a:spLocks noGrp="1" noChangeArrowheads="1"/>
          </p:cNvSpPr>
          <p:nvPr>
            <p:ph type="dt" sz="half" idx="10"/>
          </p:nvPr>
        </p:nvSpPr>
        <p:spPr>
          <a:ln/>
        </p:spPr>
        <p:txBody>
          <a:bodyPr/>
          <a:lstStyle>
            <a:lvl1pPr>
              <a:defRPr/>
            </a:lvl1pPr>
          </a:lstStyle>
          <a:p>
            <a:pPr>
              <a:defRPr/>
            </a:pPr>
            <a:fld id="{C2F0C6C2-0C57-4266-9539-B0A6F594B23A}" type="datetime1">
              <a:rPr lang="da-DK" altLang="da-DK"/>
              <a:pPr>
                <a:defRPr/>
              </a:pPr>
              <a:t>24-03-2026</a:t>
            </a:fld>
            <a:endParaRPr lang="en-US" altLang="da-DK"/>
          </a:p>
        </p:txBody>
      </p:sp>
      <p:sp>
        <p:nvSpPr>
          <p:cNvPr id="6" name="Rectangle 15">
            <a:extLst>
              <a:ext uri="{FF2B5EF4-FFF2-40B4-BE49-F238E27FC236}">
                <a16:creationId xmlns:a16="http://schemas.microsoft.com/office/drawing/2014/main" id="{FE3E722E-49DC-16B8-DB0D-312EE3B1D83B}"/>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8AEBF808-753C-767C-43FC-A13C1B78796C}"/>
              </a:ext>
            </a:extLst>
          </p:cNvPr>
          <p:cNvSpPr>
            <a:spLocks noGrp="1" noChangeArrowheads="1"/>
          </p:cNvSpPr>
          <p:nvPr>
            <p:ph type="sldNum" sz="quarter" idx="12"/>
          </p:nvPr>
        </p:nvSpPr>
        <p:spPr>
          <a:ln/>
        </p:spPr>
        <p:txBody>
          <a:bodyPr/>
          <a:lstStyle>
            <a:lvl1pPr>
              <a:defRPr/>
            </a:lvl1pPr>
          </a:lstStyle>
          <a:p>
            <a:fld id="{C06756F4-4026-46CB-BF24-6871BB47FEC0}" type="slidenum">
              <a:rPr lang="en-US" altLang="da-DK"/>
              <a:pPr/>
              <a:t>‹nr.›</a:t>
            </a:fld>
            <a:endParaRPr lang="en-US" altLang="da-DK"/>
          </a:p>
        </p:txBody>
      </p:sp>
    </p:spTree>
    <p:extLst>
      <p:ext uri="{BB962C8B-B14F-4D97-AF65-F5344CB8AC3E}">
        <p14:creationId xmlns:p14="http://schemas.microsoft.com/office/powerpoint/2010/main" val="389901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a-DK"/>
              <a:t>Klik for at redigere titeltypografien i masteren</a:t>
            </a:r>
          </a:p>
        </p:txBody>
      </p:sp>
      <p:sp>
        <p:nvSpPr>
          <p:cNvPr id="3" name="Pladsholder til billed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a-DK" noProof="0"/>
              <a:t>Klik på ikonet for at tilføje et billede</a:t>
            </a:r>
          </a:p>
        </p:txBody>
      </p:sp>
      <p:sp>
        <p:nvSpPr>
          <p:cNvPr id="4" name="Pladsholder til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Rectangle 14">
            <a:extLst>
              <a:ext uri="{FF2B5EF4-FFF2-40B4-BE49-F238E27FC236}">
                <a16:creationId xmlns:a16="http://schemas.microsoft.com/office/drawing/2014/main" id="{FEB9AC35-0C8F-6982-422A-FA0729DF0AE7}"/>
              </a:ext>
            </a:extLst>
          </p:cNvPr>
          <p:cNvSpPr>
            <a:spLocks noGrp="1" noChangeArrowheads="1"/>
          </p:cNvSpPr>
          <p:nvPr>
            <p:ph type="dt" sz="half" idx="10"/>
          </p:nvPr>
        </p:nvSpPr>
        <p:spPr>
          <a:ln/>
        </p:spPr>
        <p:txBody>
          <a:bodyPr/>
          <a:lstStyle>
            <a:lvl1pPr>
              <a:defRPr/>
            </a:lvl1pPr>
          </a:lstStyle>
          <a:p>
            <a:pPr>
              <a:defRPr/>
            </a:pPr>
            <a:fld id="{E75DBE7C-749D-489B-9A90-4C8BD3AA4852}" type="datetime1">
              <a:rPr lang="da-DK" altLang="da-DK"/>
              <a:pPr>
                <a:defRPr/>
              </a:pPr>
              <a:t>24-03-2026</a:t>
            </a:fld>
            <a:endParaRPr lang="en-US" altLang="da-DK"/>
          </a:p>
        </p:txBody>
      </p:sp>
      <p:sp>
        <p:nvSpPr>
          <p:cNvPr id="6" name="Rectangle 15">
            <a:extLst>
              <a:ext uri="{FF2B5EF4-FFF2-40B4-BE49-F238E27FC236}">
                <a16:creationId xmlns:a16="http://schemas.microsoft.com/office/drawing/2014/main" id="{3F9C4AF1-0981-7EE0-407E-C62C88DD016A}"/>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D7D803F6-AAF2-7F35-2BC4-31E90D83DF65}"/>
              </a:ext>
            </a:extLst>
          </p:cNvPr>
          <p:cNvSpPr>
            <a:spLocks noGrp="1" noChangeArrowheads="1"/>
          </p:cNvSpPr>
          <p:nvPr>
            <p:ph type="sldNum" sz="quarter" idx="12"/>
          </p:nvPr>
        </p:nvSpPr>
        <p:spPr>
          <a:ln/>
        </p:spPr>
        <p:txBody>
          <a:bodyPr/>
          <a:lstStyle>
            <a:lvl1pPr>
              <a:defRPr/>
            </a:lvl1pPr>
          </a:lstStyle>
          <a:p>
            <a:fld id="{F832BF3F-12B2-4D79-A488-7CCE1D068D57}" type="slidenum">
              <a:rPr lang="en-US" altLang="da-DK"/>
              <a:pPr/>
              <a:t>‹nr.›</a:t>
            </a:fld>
            <a:endParaRPr lang="en-US" altLang="da-DK"/>
          </a:p>
        </p:txBody>
      </p:sp>
    </p:spTree>
    <p:extLst>
      <p:ext uri="{BB962C8B-B14F-4D97-AF65-F5344CB8AC3E}">
        <p14:creationId xmlns:p14="http://schemas.microsoft.com/office/powerpoint/2010/main" val="1024115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7" descr="grafik_roed">
            <a:extLst>
              <a:ext uri="{FF2B5EF4-FFF2-40B4-BE49-F238E27FC236}">
                <a16:creationId xmlns:a16="http://schemas.microsoft.com/office/drawing/2014/main" id="{B4809F8D-69B3-87DC-83B4-C8C1CDE8295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5243513"/>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A463FEDA-335C-1975-679A-1D89626B0ACD}"/>
              </a:ext>
            </a:extLst>
          </p:cNvPr>
          <p:cNvSpPr>
            <a:spLocks noGrp="1" noChangeArrowheads="1"/>
          </p:cNvSpPr>
          <p:nvPr>
            <p:ph type="title"/>
          </p:nvPr>
        </p:nvSpPr>
        <p:spPr bwMode="auto">
          <a:xfrm>
            <a:off x="781050" y="685800"/>
            <a:ext cx="6919913" cy="85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altLang="da-DK"/>
              <a:t>Klik for at redigere i master</a:t>
            </a:r>
            <a:endParaRPr lang="en-US" altLang="da-DK"/>
          </a:p>
        </p:txBody>
      </p:sp>
      <p:sp>
        <p:nvSpPr>
          <p:cNvPr id="1028" name="Rectangle 3">
            <a:extLst>
              <a:ext uri="{FF2B5EF4-FFF2-40B4-BE49-F238E27FC236}">
                <a16:creationId xmlns:a16="http://schemas.microsoft.com/office/drawing/2014/main" id="{405D0011-493C-0D98-DDC7-F683B3584704}"/>
              </a:ext>
            </a:extLst>
          </p:cNvPr>
          <p:cNvSpPr>
            <a:spLocks noGrp="1" noChangeArrowheads="1"/>
          </p:cNvSpPr>
          <p:nvPr>
            <p:ph type="body" idx="1"/>
          </p:nvPr>
        </p:nvSpPr>
        <p:spPr bwMode="auto">
          <a:xfrm>
            <a:off x="781050" y="1741488"/>
            <a:ext cx="756602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altLang="da-DK"/>
              <a:t>Klik for at redigere i master</a:t>
            </a:r>
          </a:p>
          <a:p>
            <a:pPr lvl="1"/>
            <a:r>
              <a:rPr lang="da-DK" altLang="da-DK"/>
              <a:t>Andet niveau</a:t>
            </a:r>
          </a:p>
          <a:p>
            <a:pPr lvl="2"/>
            <a:r>
              <a:rPr lang="da-DK" altLang="da-DK"/>
              <a:t>Tredje niveau</a:t>
            </a:r>
          </a:p>
          <a:p>
            <a:pPr lvl="3"/>
            <a:r>
              <a:rPr lang="da-DK" altLang="da-DK"/>
              <a:t>Fjerde niveau</a:t>
            </a:r>
          </a:p>
          <a:p>
            <a:pPr lvl="4"/>
            <a:r>
              <a:rPr lang="da-DK" altLang="da-DK"/>
              <a:t>Femte niveau</a:t>
            </a:r>
            <a:endParaRPr lang="en-US" altLang="da-DK"/>
          </a:p>
        </p:txBody>
      </p:sp>
      <p:pic>
        <p:nvPicPr>
          <p:cNvPr id="1029" name="Picture 11" descr="FYS LOGO_20_rgb_anti">
            <a:extLst>
              <a:ext uri="{FF2B5EF4-FFF2-40B4-BE49-F238E27FC236}">
                <a16:creationId xmlns:a16="http://schemas.microsoft.com/office/drawing/2014/main" id="{6500019A-CEEB-0DDD-C085-B0833CD6B38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66088" y="355600"/>
            <a:ext cx="7381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8" name="Rectangle 14">
            <a:extLst>
              <a:ext uri="{FF2B5EF4-FFF2-40B4-BE49-F238E27FC236}">
                <a16:creationId xmlns:a16="http://schemas.microsoft.com/office/drawing/2014/main" id="{4F6C1780-D724-8777-CAE2-5E50C1864E81}"/>
              </a:ext>
            </a:extLst>
          </p:cNvPr>
          <p:cNvSpPr>
            <a:spLocks noGrp="1" noChangeArrowheads="1"/>
          </p:cNvSpPr>
          <p:nvPr>
            <p:ph type="dt" sz="half" idx="2"/>
          </p:nvPr>
        </p:nvSpPr>
        <p:spPr bwMode="auto">
          <a:xfrm>
            <a:off x="1258888" y="6308725"/>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400" smtClean="0"/>
            </a:lvl1pPr>
          </a:lstStyle>
          <a:p>
            <a:pPr>
              <a:defRPr/>
            </a:pPr>
            <a:fld id="{B250B14B-520F-4223-B01F-05465F6151A7}" type="datetime1">
              <a:rPr lang="da-DK" altLang="da-DK"/>
              <a:pPr>
                <a:defRPr/>
              </a:pPr>
              <a:t>24-03-2026</a:t>
            </a:fld>
            <a:endParaRPr lang="en-US" altLang="da-DK"/>
          </a:p>
        </p:txBody>
      </p:sp>
      <p:sp>
        <p:nvSpPr>
          <p:cNvPr id="1039" name="Rectangle 15">
            <a:extLst>
              <a:ext uri="{FF2B5EF4-FFF2-40B4-BE49-F238E27FC236}">
                <a16:creationId xmlns:a16="http://schemas.microsoft.com/office/drawing/2014/main" id="{29F5F1FD-620F-6CF7-ABFB-F83D3AD07CAA}"/>
              </a:ext>
            </a:extLst>
          </p:cNvPr>
          <p:cNvSpPr>
            <a:spLocks noGrp="1" noChangeArrowheads="1"/>
          </p:cNvSpPr>
          <p:nvPr>
            <p:ph type="ftr" sz="quarter" idx="3"/>
          </p:nvPr>
        </p:nvSpPr>
        <p:spPr bwMode="auto">
          <a:xfrm>
            <a:off x="4572000" y="6308725"/>
            <a:ext cx="3770313"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400" smtClean="0"/>
            </a:lvl1pPr>
          </a:lstStyle>
          <a:p>
            <a:pPr>
              <a:defRPr/>
            </a:pPr>
            <a:endParaRPr lang="en-US" altLang="da-DK"/>
          </a:p>
        </p:txBody>
      </p:sp>
      <p:sp>
        <p:nvSpPr>
          <p:cNvPr id="1040" name="Rectangle 16">
            <a:extLst>
              <a:ext uri="{FF2B5EF4-FFF2-40B4-BE49-F238E27FC236}">
                <a16:creationId xmlns:a16="http://schemas.microsoft.com/office/drawing/2014/main" id="{664271CA-9738-3D67-AA80-11C45DA0B028}"/>
              </a:ext>
            </a:extLst>
          </p:cNvPr>
          <p:cNvSpPr>
            <a:spLocks noGrp="1" noChangeArrowheads="1"/>
          </p:cNvSpPr>
          <p:nvPr>
            <p:ph type="sldNum" sz="quarter" idx="4"/>
          </p:nvPr>
        </p:nvSpPr>
        <p:spPr bwMode="auto">
          <a:xfrm>
            <a:off x="774700" y="6308725"/>
            <a:ext cx="439738"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400"/>
            </a:lvl1pPr>
          </a:lstStyle>
          <a:p>
            <a:fld id="{8F4FC2C1-121B-44CF-9AA8-297E17E9C310}" type="slidenum">
              <a:rPr lang="en-US" altLang="da-DK"/>
              <a:pPr/>
              <a:t>‹nr.›</a:t>
            </a:fld>
            <a:endParaRPr lang="en-US" altLang="da-DK"/>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2800" kern="12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panose="020B0604020202020204" pitchFamily="34" charset="0"/>
        </a:defRPr>
      </a:lvl2pPr>
      <a:lvl3pPr algn="l" rtl="0" eaLnBrk="1" fontAlgn="base" hangingPunct="1">
        <a:spcBef>
          <a:spcPct val="0"/>
        </a:spcBef>
        <a:spcAft>
          <a:spcPct val="0"/>
        </a:spcAft>
        <a:defRPr sz="2800">
          <a:solidFill>
            <a:schemeClr val="tx2"/>
          </a:solidFill>
          <a:latin typeface="Arial" panose="020B0604020202020204" pitchFamily="34" charset="0"/>
        </a:defRPr>
      </a:lvl3pPr>
      <a:lvl4pPr algn="l" rtl="0" eaLnBrk="1" fontAlgn="base" hangingPunct="1">
        <a:spcBef>
          <a:spcPct val="0"/>
        </a:spcBef>
        <a:spcAft>
          <a:spcPct val="0"/>
        </a:spcAft>
        <a:defRPr sz="2800">
          <a:solidFill>
            <a:schemeClr val="tx2"/>
          </a:solidFill>
          <a:latin typeface="Arial" panose="020B0604020202020204" pitchFamily="34" charset="0"/>
        </a:defRPr>
      </a:lvl4pPr>
      <a:lvl5pPr algn="l" rtl="0" eaLnBrk="1" fontAlgn="base" hangingPunct="1">
        <a:spcBef>
          <a:spcPct val="0"/>
        </a:spcBef>
        <a:spcAft>
          <a:spcPct val="0"/>
        </a:spcAft>
        <a:defRPr sz="2800">
          <a:solidFill>
            <a:schemeClr val="tx2"/>
          </a:solidFill>
          <a:latin typeface="Arial" panose="020B0604020202020204" pitchFamily="34" charset="0"/>
        </a:defRPr>
      </a:lvl5pPr>
      <a:lvl6pPr marL="457200" algn="l" rtl="0" eaLnBrk="1" fontAlgn="base" hangingPunct="1">
        <a:spcBef>
          <a:spcPct val="0"/>
        </a:spcBef>
        <a:spcAft>
          <a:spcPct val="0"/>
        </a:spcAft>
        <a:defRPr sz="2800">
          <a:solidFill>
            <a:schemeClr val="tx2"/>
          </a:solidFill>
          <a:latin typeface="Arial" panose="020B0604020202020204" pitchFamily="34" charset="0"/>
        </a:defRPr>
      </a:lvl6pPr>
      <a:lvl7pPr marL="914400" algn="l" rtl="0" eaLnBrk="1" fontAlgn="base" hangingPunct="1">
        <a:spcBef>
          <a:spcPct val="0"/>
        </a:spcBef>
        <a:spcAft>
          <a:spcPct val="0"/>
        </a:spcAft>
        <a:defRPr sz="2800">
          <a:solidFill>
            <a:schemeClr val="tx2"/>
          </a:solidFill>
          <a:latin typeface="Arial" panose="020B0604020202020204" pitchFamily="34" charset="0"/>
        </a:defRPr>
      </a:lvl7pPr>
      <a:lvl8pPr marL="1371600" algn="l" rtl="0" eaLnBrk="1" fontAlgn="base" hangingPunct="1">
        <a:spcBef>
          <a:spcPct val="0"/>
        </a:spcBef>
        <a:spcAft>
          <a:spcPct val="0"/>
        </a:spcAft>
        <a:defRPr sz="2800">
          <a:solidFill>
            <a:schemeClr val="tx2"/>
          </a:solidFill>
          <a:latin typeface="Arial" panose="020B0604020202020204" pitchFamily="34" charset="0"/>
        </a:defRPr>
      </a:lvl8pPr>
      <a:lvl9pPr marL="1828800" algn="l" rtl="0" eaLnBrk="1" fontAlgn="base" hangingPunct="1">
        <a:spcBef>
          <a:spcPct val="0"/>
        </a:spcBef>
        <a:spcAft>
          <a:spcPct val="0"/>
        </a:spcAft>
        <a:defRPr sz="2800">
          <a:solidFill>
            <a:schemeClr val="tx2"/>
          </a:solidFill>
          <a:latin typeface="Arial" panose="020B0604020202020204" pitchFamily="34" charset="0"/>
        </a:defRPr>
      </a:lvl9pPr>
    </p:titleStyle>
    <p:bodyStyle>
      <a:lvl1pPr marL="276225" indent="-276225" algn="l" rtl="0" eaLnBrk="1" fontAlgn="base" hangingPunct="1">
        <a:spcBef>
          <a:spcPct val="20000"/>
        </a:spcBef>
        <a:spcAft>
          <a:spcPct val="0"/>
        </a:spcAft>
        <a:buChar char="•"/>
        <a:defRPr sz="2400" kern="1200">
          <a:solidFill>
            <a:schemeClr val="tx1"/>
          </a:solidFill>
          <a:latin typeface="+mn-lt"/>
          <a:ea typeface="+mn-ea"/>
          <a:cs typeface="+mn-cs"/>
        </a:defRPr>
      </a:lvl1pPr>
      <a:lvl2pPr marL="466725" indent="-188913" algn="l" rtl="0" eaLnBrk="1" fontAlgn="base" hangingPunct="1">
        <a:spcBef>
          <a:spcPct val="20000"/>
        </a:spcBef>
        <a:spcAft>
          <a:spcPct val="0"/>
        </a:spcAft>
        <a:buChar char="•"/>
        <a:defRPr sz="2000" kern="1200">
          <a:solidFill>
            <a:schemeClr val="tx1"/>
          </a:solidFill>
          <a:latin typeface="+mn-lt"/>
          <a:ea typeface="+mn-ea"/>
          <a:cs typeface="+mn-cs"/>
        </a:defRPr>
      </a:lvl2pPr>
      <a:lvl3pPr marL="666750" indent="-198438" algn="l" rtl="0" eaLnBrk="1" fontAlgn="base" hangingPunct="1">
        <a:spcBef>
          <a:spcPct val="20000"/>
        </a:spcBef>
        <a:spcAft>
          <a:spcPct val="0"/>
        </a:spcAft>
        <a:buChar char="•"/>
        <a:defRPr kern="1200">
          <a:solidFill>
            <a:schemeClr val="tx1"/>
          </a:solidFill>
          <a:latin typeface="+mn-lt"/>
          <a:ea typeface="+mn-ea"/>
          <a:cs typeface="+mn-cs"/>
        </a:defRPr>
      </a:lvl3pPr>
      <a:lvl4pPr marL="847725" indent="-179388" algn="l" rtl="0" eaLnBrk="1" fontAlgn="base" hangingPunct="1">
        <a:spcBef>
          <a:spcPct val="20000"/>
        </a:spcBef>
        <a:spcAft>
          <a:spcPct val="0"/>
        </a:spcAft>
        <a:buChar char="•"/>
        <a:defRPr sz="1600" kern="1200">
          <a:solidFill>
            <a:schemeClr val="tx1"/>
          </a:solidFill>
          <a:latin typeface="+mn-lt"/>
          <a:ea typeface="+mn-ea"/>
          <a:cs typeface="+mn-cs"/>
        </a:defRPr>
      </a:lvl4pPr>
      <a:lvl5pPr marL="1014413" indent="-165100" algn="l" rtl="0" eaLnBrk="1" fontAlgn="base" hangingPunct="1">
        <a:spcBef>
          <a:spcPct val="20000"/>
        </a:spcBef>
        <a:spcAft>
          <a:spcPct val="0"/>
        </a:spcAft>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97B3B2F-0E48-5C82-A7B5-687CA81EADE0}"/>
              </a:ext>
            </a:extLst>
          </p:cNvPr>
          <p:cNvSpPr>
            <a:spLocks noGrp="1" noChangeArrowheads="1"/>
          </p:cNvSpPr>
          <p:nvPr>
            <p:ph type="ctrTitle"/>
          </p:nvPr>
        </p:nvSpPr>
        <p:spPr>
          <a:xfrm>
            <a:off x="452438" y="1474788"/>
            <a:ext cx="6718300" cy="1470025"/>
          </a:xfrm>
        </p:spPr>
        <p:txBody>
          <a:bodyPr/>
          <a:lstStyle/>
          <a:p>
            <a:pPr eaLnBrk="1" hangingPunct="1"/>
            <a:br>
              <a:rPr lang="da-DK" altLang="da-DK" dirty="0"/>
            </a:br>
            <a:r>
              <a:rPr lang="da-DK" altLang="da-DK" dirty="0"/>
              <a:t>Gruppemøde omkring OK26 på det kommunale område</a:t>
            </a:r>
          </a:p>
        </p:txBody>
      </p:sp>
      <p:sp>
        <p:nvSpPr>
          <p:cNvPr id="4099" name="Rectangle 3">
            <a:extLst>
              <a:ext uri="{FF2B5EF4-FFF2-40B4-BE49-F238E27FC236}">
                <a16:creationId xmlns:a16="http://schemas.microsoft.com/office/drawing/2014/main" id="{E1C82BC8-FBB2-38F8-6F7B-0D168653E8AC}"/>
              </a:ext>
            </a:extLst>
          </p:cNvPr>
          <p:cNvSpPr>
            <a:spLocks noGrp="1" noChangeArrowheads="1"/>
          </p:cNvSpPr>
          <p:nvPr>
            <p:ph type="subTitle" idx="1"/>
          </p:nvPr>
        </p:nvSpPr>
        <p:spPr>
          <a:xfrm>
            <a:off x="452438" y="2998788"/>
            <a:ext cx="5256212" cy="1293812"/>
          </a:xfrm>
        </p:spPr>
        <p:txBody>
          <a:bodyPr/>
          <a:lstStyle/>
          <a:p>
            <a:pPr eaLnBrk="1" hangingPunct="1"/>
            <a:r>
              <a:rPr lang="da-DK" altLang="da-DK" dirty="0"/>
              <a:t>Gennemgang af forlig og fokuspunkter</a:t>
            </a:r>
          </a:p>
        </p:txBody>
      </p:sp>
    </p:spTree>
    <p:extLst>
      <p:ext uri="{BB962C8B-B14F-4D97-AF65-F5344CB8AC3E}">
        <p14:creationId xmlns:p14="http://schemas.microsoft.com/office/powerpoint/2010/main" val="4030390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4A0F31-8C54-9C8F-26C0-C89748A9DC1D}"/>
              </a:ext>
            </a:extLst>
          </p:cNvPr>
          <p:cNvSpPr>
            <a:spLocks noGrp="1"/>
          </p:cNvSpPr>
          <p:nvPr>
            <p:ph type="title"/>
          </p:nvPr>
        </p:nvSpPr>
        <p:spPr>
          <a:xfrm>
            <a:off x="781050" y="685800"/>
            <a:ext cx="6919913" cy="438944"/>
          </a:xfrm>
        </p:spPr>
        <p:txBody>
          <a:bodyPr>
            <a:normAutofit/>
          </a:bodyPr>
          <a:lstStyle/>
          <a:p>
            <a:r>
              <a:rPr lang="da-DK" sz="1875" dirty="0"/>
              <a:t>Økonomisk ramme og lønudvikling i overenskomsten</a:t>
            </a:r>
          </a:p>
        </p:txBody>
      </p:sp>
      <p:sp>
        <p:nvSpPr>
          <p:cNvPr id="3" name="Pladsholder til indhold 2">
            <a:extLst>
              <a:ext uri="{FF2B5EF4-FFF2-40B4-BE49-F238E27FC236}">
                <a16:creationId xmlns:a16="http://schemas.microsoft.com/office/drawing/2014/main" id="{E9FFF2DA-93B2-9B5A-B515-ABB2F4CE775E}"/>
              </a:ext>
            </a:extLst>
          </p:cNvPr>
          <p:cNvSpPr>
            <a:spLocks noGrp="1"/>
          </p:cNvSpPr>
          <p:nvPr>
            <p:ph idx="1"/>
          </p:nvPr>
        </p:nvSpPr>
        <p:spPr>
          <a:xfrm>
            <a:off x="628650" y="1783592"/>
            <a:ext cx="7886700" cy="3706381"/>
          </a:xfrm>
        </p:spPr>
        <p:txBody>
          <a:bodyPr/>
          <a:lstStyle/>
          <a:p>
            <a:pPr marL="0" indent="0">
              <a:buNone/>
            </a:pPr>
            <a:r>
              <a:rPr lang="da-DK" sz="2200" u="sng" dirty="0"/>
              <a:t>Nyt grundlønstillæg til ledere</a:t>
            </a:r>
          </a:p>
          <a:p>
            <a:pPr marL="0" indent="0">
              <a:buNone/>
            </a:pPr>
            <a:endParaRPr lang="da-DK" sz="2200" u="sng" dirty="0"/>
          </a:p>
          <a:p>
            <a:r>
              <a:rPr lang="da-DK" sz="1650" dirty="0"/>
              <a:t>Fra 1. april 2027 får ledende fysioterapeuter et nyt grundlønstillæg på 8.173 kr. årligt (1/1-2006 niveau). For ledere på L6-L10 hæves det eksisterende tillæg.</a:t>
            </a:r>
          </a:p>
          <a:p>
            <a:pPr marL="0" indent="0">
              <a:buNone/>
            </a:pPr>
            <a:endParaRPr lang="da-DK"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1468340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E4AFB-296E-2897-E21F-7CF4DA58BCC5}"/>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73E7B813-178D-0513-5B9C-CD258726A2FB}"/>
              </a:ext>
            </a:extLst>
          </p:cNvPr>
          <p:cNvSpPr>
            <a:spLocks noGrp="1"/>
          </p:cNvSpPr>
          <p:nvPr>
            <p:ph type="ctrTitle"/>
          </p:nvPr>
        </p:nvSpPr>
        <p:spPr/>
        <p:txBody>
          <a:bodyPr/>
          <a:lstStyle/>
          <a:p>
            <a:pPr algn="ctr"/>
            <a:r>
              <a:rPr lang="da-DK" b="1" dirty="0"/>
              <a:t>Løn – lokal løndannelse</a:t>
            </a:r>
          </a:p>
        </p:txBody>
      </p:sp>
    </p:spTree>
    <p:extLst>
      <p:ext uri="{BB962C8B-B14F-4D97-AF65-F5344CB8AC3E}">
        <p14:creationId xmlns:p14="http://schemas.microsoft.com/office/powerpoint/2010/main" val="3698284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79093C-B0E5-5450-9709-C9E1C29BAFBB}"/>
              </a:ext>
            </a:extLst>
          </p:cNvPr>
          <p:cNvSpPr>
            <a:spLocks noGrp="1"/>
          </p:cNvSpPr>
          <p:nvPr>
            <p:ph type="title"/>
          </p:nvPr>
        </p:nvSpPr>
        <p:spPr/>
        <p:txBody>
          <a:bodyPr>
            <a:normAutofit/>
          </a:bodyPr>
          <a:lstStyle/>
          <a:p>
            <a:r>
              <a:rPr lang="da-DK" sz="1875" dirty="0"/>
              <a:t>Lokal løndannelse for kommunerne</a:t>
            </a:r>
          </a:p>
        </p:txBody>
      </p:sp>
      <p:sp>
        <p:nvSpPr>
          <p:cNvPr id="3" name="Pladsholder til indhold 2">
            <a:extLst>
              <a:ext uri="{FF2B5EF4-FFF2-40B4-BE49-F238E27FC236}">
                <a16:creationId xmlns:a16="http://schemas.microsoft.com/office/drawing/2014/main" id="{59190A8F-7E11-D8AC-7F84-4471E963A9CF}"/>
              </a:ext>
            </a:extLst>
          </p:cNvPr>
          <p:cNvSpPr>
            <a:spLocks noGrp="1"/>
          </p:cNvSpPr>
          <p:nvPr>
            <p:ph idx="1"/>
          </p:nvPr>
        </p:nvSpPr>
        <p:spPr>
          <a:xfrm>
            <a:off x="628650" y="1839889"/>
            <a:ext cx="7886700" cy="3650084"/>
          </a:xfrm>
        </p:spPr>
        <p:txBody>
          <a:bodyPr>
            <a:normAutofit lnSpcReduction="10000"/>
          </a:bodyPr>
          <a:lstStyle/>
          <a:p>
            <a:pPr marL="0" indent="0">
              <a:buNone/>
            </a:pPr>
            <a:r>
              <a:rPr lang="da-DK" sz="2200" u="sng" dirty="0"/>
              <a:t>Bæredygtig og fleksibel løndannelse</a:t>
            </a:r>
          </a:p>
          <a:p>
            <a:r>
              <a:rPr lang="da-DK" sz="1650" dirty="0"/>
              <a:t>Der tilføjes ekstra midler til lokal løndannelse</a:t>
            </a:r>
          </a:p>
          <a:p>
            <a:r>
              <a:rPr lang="da-DK" sz="1650" dirty="0"/>
              <a:t>Midlerne må ikke erstatte eksisterende lokal løn </a:t>
            </a:r>
          </a:p>
          <a:p>
            <a:r>
              <a:rPr lang="da-DK" sz="1650" dirty="0"/>
              <a:t>Midlerne skal understøtte intentionerne i trepartsaftalen om løn og arbejdsvilkår fra december 2023</a:t>
            </a:r>
          </a:p>
          <a:p>
            <a:endParaRPr lang="da-DK" sz="1650" dirty="0"/>
          </a:p>
          <a:p>
            <a:pPr marL="0" indent="0">
              <a:buNone/>
            </a:pPr>
            <a:r>
              <a:rPr lang="da-DK" sz="1950" u="sng" dirty="0"/>
              <a:t>Lokal løndannelse og udvikling af systemet</a:t>
            </a:r>
          </a:p>
          <a:p>
            <a:pPr marL="0" indent="0">
              <a:buNone/>
            </a:pPr>
            <a:endParaRPr lang="da-DK" sz="1950" u="sng" dirty="0"/>
          </a:p>
          <a:p>
            <a:pPr marL="0" indent="0">
              <a:buNone/>
            </a:pPr>
            <a:r>
              <a:rPr lang="da-DK" sz="1650" dirty="0"/>
              <a:t> Opfølgning på lokale lønmidler</a:t>
            </a:r>
          </a:p>
          <a:p>
            <a:pPr>
              <a:buFont typeface="Arial" panose="020B0604020202020204" pitchFamily="34" charset="0"/>
              <a:buChar char="•"/>
            </a:pPr>
            <a:r>
              <a:rPr lang="da-DK" sz="1650" dirty="0"/>
              <a:t>Årlige opgørelser af lokale lønmidler</a:t>
            </a:r>
          </a:p>
          <a:p>
            <a:pPr>
              <a:buFont typeface="Arial" panose="020B0604020202020204" pitchFamily="34" charset="0"/>
              <a:buChar char="•"/>
            </a:pPr>
            <a:r>
              <a:rPr lang="da-DK" sz="1650" dirty="0"/>
              <a:t>Centrale parter følger udviklingen frem mod OK29</a:t>
            </a:r>
          </a:p>
          <a:p>
            <a:pPr>
              <a:buFont typeface="Arial" panose="020B0604020202020204" pitchFamily="34" charset="0"/>
              <a:buChar char="•"/>
            </a:pPr>
            <a:r>
              <a:rPr lang="da-DK" sz="1650" dirty="0"/>
              <a:t>Kan genoptages ved næste overenskomst, hvis udviklingen er lav</a:t>
            </a:r>
          </a:p>
          <a:p>
            <a:pPr marL="0" indent="0">
              <a:buNone/>
            </a:pPr>
            <a:endParaRPr lang="da-DK" sz="1650" dirty="0"/>
          </a:p>
        </p:txBody>
      </p:sp>
    </p:spTree>
    <p:extLst>
      <p:ext uri="{BB962C8B-B14F-4D97-AF65-F5344CB8AC3E}">
        <p14:creationId xmlns:p14="http://schemas.microsoft.com/office/powerpoint/2010/main" val="3108906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20F668C-D779-7D85-01D7-3A0CC1302108}"/>
              </a:ext>
            </a:extLst>
          </p:cNvPr>
          <p:cNvSpPr>
            <a:spLocks noGrp="1"/>
          </p:cNvSpPr>
          <p:nvPr>
            <p:ph type="ctrTitle"/>
          </p:nvPr>
        </p:nvSpPr>
        <p:spPr/>
        <p:txBody>
          <a:bodyPr/>
          <a:lstStyle/>
          <a:p>
            <a:pPr algn="ctr"/>
            <a:r>
              <a:rPr lang="da-DK" b="1" dirty="0" err="1"/>
              <a:t>Fritvalgslønkonto</a:t>
            </a:r>
            <a:r>
              <a:rPr lang="da-DK" b="1" dirty="0"/>
              <a:t> og en frihedsordning </a:t>
            </a:r>
          </a:p>
        </p:txBody>
      </p:sp>
    </p:spTree>
    <p:extLst>
      <p:ext uri="{BB962C8B-B14F-4D97-AF65-F5344CB8AC3E}">
        <p14:creationId xmlns:p14="http://schemas.microsoft.com/office/powerpoint/2010/main" val="1660411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D439FA-BECA-FB85-733F-2FCF998AEAAE}"/>
              </a:ext>
            </a:extLst>
          </p:cNvPr>
          <p:cNvSpPr>
            <a:spLocks noGrp="1"/>
          </p:cNvSpPr>
          <p:nvPr>
            <p:ph type="title"/>
          </p:nvPr>
        </p:nvSpPr>
        <p:spPr/>
        <p:txBody>
          <a:bodyPr/>
          <a:lstStyle/>
          <a:p>
            <a:r>
              <a:rPr lang="da-DK" sz="2400" dirty="0" err="1"/>
              <a:t>Fritvalgslønkonto</a:t>
            </a:r>
            <a:r>
              <a:rPr lang="da-DK" sz="2400" dirty="0"/>
              <a:t> og en frihedsordning</a:t>
            </a:r>
          </a:p>
        </p:txBody>
      </p:sp>
      <p:sp>
        <p:nvSpPr>
          <p:cNvPr id="3" name="Pladsholder til indhold 2">
            <a:extLst>
              <a:ext uri="{FF2B5EF4-FFF2-40B4-BE49-F238E27FC236}">
                <a16:creationId xmlns:a16="http://schemas.microsoft.com/office/drawing/2014/main" id="{466066CD-F279-0CAA-BC50-E030EDBE90CD}"/>
              </a:ext>
            </a:extLst>
          </p:cNvPr>
          <p:cNvSpPr>
            <a:spLocks noGrp="1"/>
          </p:cNvSpPr>
          <p:nvPr>
            <p:ph idx="1"/>
          </p:nvPr>
        </p:nvSpPr>
        <p:spPr/>
        <p:txBody>
          <a:bodyPr/>
          <a:lstStyle/>
          <a:p>
            <a:r>
              <a:rPr lang="da-DK" sz="2000" dirty="0"/>
              <a:t>I </a:t>
            </a:r>
            <a:r>
              <a:rPr lang="da-DK" sz="2000" dirty="0" err="1"/>
              <a:t>krafttræden</a:t>
            </a:r>
            <a:r>
              <a:rPr lang="da-DK" sz="2000" dirty="0"/>
              <a:t> 1.1 2028</a:t>
            </a:r>
            <a:br>
              <a:rPr lang="da-DK" sz="2000" dirty="0"/>
            </a:br>
            <a:endParaRPr lang="da-DK" sz="2000" dirty="0"/>
          </a:p>
          <a:p>
            <a:r>
              <a:rPr lang="da-DK" sz="2000" dirty="0" err="1"/>
              <a:t>Fritvalgsperiode</a:t>
            </a:r>
            <a:r>
              <a:rPr lang="da-DK" sz="2000" dirty="0"/>
              <a:t> er fra 1/1 til 31/12</a:t>
            </a:r>
            <a:br>
              <a:rPr lang="da-DK" sz="2000" dirty="0"/>
            </a:br>
            <a:endParaRPr lang="da-DK" sz="2000" dirty="0"/>
          </a:p>
          <a:p>
            <a:r>
              <a:rPr lang="da-DK" sz="2000" dirty="0"/>
              <a:t>Midler på frivalgskontoen stemmer fra særlige feriefridage, særlig feriegodtgørelse og seniorbonus</a:t>
            </a:r>
            <a:br>
              <a:rPr lang="da-DK" sz="2000" dirty="0"/>
            </a:br>
            <a:endParaRPr lang="da-DK" sz="2000" dirty="0"/>
          </a:p>
          <a:p>
            <a:r>
              <a:rPr lang="da-DK" sz="2000" dirty="0"/>
              <a:t>Frist 1.10 her vælger man, om man ønsker løbende udbetaling, løbende pensionsindbetaling eller midlerne ind på </a:t>
            </a:r>
            <a:r>
              <a:rPr lang="da-DK" sz="2000" dirty="0" err="1"/>
              <a:t>fritvalgslønkontoen</a:t>
            </a:r>
            <a:br>
              <a:rPr lang="da-DK" sz="2000" dirty="0"/>
            </a:br>
            <a:endParaRPr lang="da-DK" sz="2000" dirty="0"/>
          </a:p>
          <a:p>
            <a:r>
              <a:rPr lang="da-DK" sz="2000" dirty="0"/>
              <a:t>Der kan aftales overført op til 15 dage</a:t>
            </a:r>
          </a:p>
          <a:p>
            <a:pPr marL="0" indent="0">
              <a:buNone/>
            </a:pPr>
            <a:endParaRPr lang="da-DK" dirty="0"/>
          </a:p>
          <a:p>
            <a:endParaRPr lang="da-DK" dirty="0"/>
          </a:p>
        </p:txBody>
      </p:sp>
    </p:spTree>
    <p:extLst>
      <p:ext uri="{BB962C8B-B14F-4D97-AF65-F5344CB8AC3E}">
        <p14:creationId xmlns:p14="http://schemas.microsoft.com/office/powerpoint/2010/main" val="1351798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25B673-3FAD-94F0-CF3E-F7CD9D028ABA}"/>
              </a:ext>
            </a:extLst>
          </p:cNvPr>
          <p:cNvSpPr>
            <a:spLocks noGrp="1"/>
          </p:cNvSpPr>
          <p:nvPr>
            <p:ph type="title"/>
          </p:nvPr>
        </p:nvSpPr>
        <p:spPr/>
        <p:txBody>
          <a:bodyPr/>
          <a:lstStyle/>
          <a:p>
            <a:r>
              <a:rPr lang="da-DK" dirty="0" err="1"/>
              <a:t>Fritvalgskonto</a:t>
            </a:r>
            <a:endParaRPr lang="da-DK" dirty="0"/>
          </a:p>
        </p:txBody>
      </p:sp>
      <p:sp>
        <p:nvSpPr>
          <p:cNvPr id="3" name="Pladsholder til indhold 2">
            <a:extLst>
              <a:ext uri="{FF2B5EF4-FFF2-40B4-BE49-F238E27FC236}">
                <a16:creationId xmlns:a16="http://schemas.microsoft.com/office/drawing/2014/main" id="{8A12735B-334C-1B6F-8910-79AB7C45C55B}"/>
              </a:ext>
            </a:extLst>
          </p:cNvPr>
          <p:cNvSpPr>
            <a:spLocks noGrp="1"/>
          </p:cNvSpPr>
          <p:nvPr>
            <p:ph idx="1"/>
          </p:nvPr>
        </p:nvSpPr>
        <p:spPr/>
        <p:txBody>
          <a:bodyPr/>
          <a:lstStyle/>
          <a:p>
            <a:r>
              <a:rPr lang="da-DK" sz="2000" dirty="0"/>
              <a:t>Bidrag til </a:t>
            </a:r>
            <a:r>
              <a:rPr lang="da-DK" sz="2000" dirty="0" err="1"/>
              <a:t>fritvalgskontoen</a:t>
            </a:r>
            <a:r>
              <a:rPr lang="da-DK" sz="2000" dirty="0"/>
              <a:t> stammer fra særlige feriedage, særlig feriegodtgørelse og seniorbonus</a:t>
            </a:r>
          </a:p>
          <a:p>
            <a:r>
              <a:rPr lang="da-DK" sz="2000" dirty="0">
                <a:latin typeface="Arial" panose="020B0604020202020204" pitchFamily="34" charset="0"/>
              </a:rPr>
              <a:t>2,35% af den </a:t>
            </a:r>
            <a:r>
              <a:rPr lang="da-DK" sz="2000" dirty="0" err="1">
                <a:latin typeface="Arial" panose="020B0604020202020204" pitchFamily="34" charset="0"/>
              </a:rPr>
              <a:t>fritvalgsberettigede</a:t>
            </a:r>
            <a:r>
              <a:rPr lang="da-DK" sz="2000" dirty="0">
                <a:latin typeface="Arial" panose="020B0604020202020204" pitchFamily="34" charset="0"/>
              </a:rPr>
              <a:t> løn </a:t>
            </a:r>
          </a:p>
          <a:p>
            <a:r>
              <a:rPr lang="da-DK" sz="2000" dirty="0">
                <a:latin typeface="Arial" panose="020B0604020202020204" pitchFamily="34" charset="0"/>
              </a:rPr>
              <a:t>månedligt </a:t>
            </a:r>
            <a:r>
              <a:rPr lang="da-DK" sz="2000" dirty="0" err="1">
                <a:latin typeface="Arial" panose="020B0604020202020204" pitchFamily="34" charset="0"/>
              </a:rPr>
              <a:t>fritvalgsbidrag</a:t>
            </a:r>
            <a:r>
              <a:rPr lang="da-DK" sz="2000" dirty="0">
                <a:latin typeface="Arial" panose="020B0604020202020204" pitchFamily="34" charset="0"/>
              </a:rPr>
              <a:t> på 2,42%</a:t>
            </a:r>
          </a:p>
          <a:p>
            <a:r>
              <a:rPr lang="da-DK" sz="2000" dirty="0">
                <a:latin typeface="Arial" panose="020B0604020202020204" pitchFamily="34" charset="0"/>
              </a:rPr>
              <a:t>For seniorer indbetales yderligere 0,94-1,88 %</a:t>
            </a:r>
          </a:p>
          <a:p>
            <a:r>
              <a:rPr lang="da-DK" sz="2000" dirty="0">
                <a:latin typeface="Arial" panose="020B0604020202020204" pitchFamily="34" charset="0"/>
              </a:rPr>
              <a:t>Herudover nye midler: 2,33%</a:t>
            </a:r>
          </a:p>
          <a:p>
            <a:r>
              <a:rPr lang="da-DK" sz="2000" dirty="0">
                <a:latin typeface="Arial" panose="020B0604020202020204" pitchFamily="34" charset="0"/>
              </a:rPr>
              <a:t>Fridage: 5 særlige feriedage, 2-4 seniordage afhængig af alder, en </a:t>
            </a:r>
            <a:r>
              <a:rPr lang="da-DK" sz="2000" dirty="0" err="1">
                <a:latin typeface="Arial" panose="020B0604020202020204" pitchFamily="34" charset="0"/>
              </a:rPr>
              <a:t>fritvalgsdag</a:t>
            </a:r>
            <a:r>
              <a:rPr lang="da-DK" sz="2000" dirty="0">
                <a:latin typeface="Arial" panose="020B0604020202020204" pitchFamily="34" charset="0"/>
              </a:rPr>
              <a:t> til dem, der hverken har omsorgsdage eller seniordage</a:t>
            </a:r>
          </a:p>
          <a:p>
            <a:r>
              <a:rPr lang="da-DK" sz="2000" dirty="0">
                <a:latin typeface="Arial" panose="020B0604020202020204" pitchFamily="34" charset="0"/>
              </a:rPr>
              <a:t>Hele eller dele af pensionsbidraget over 15 % kan indbetales til frivalgsordningen</a:t>
            </a:r>
          </a:p>
          <a:p>
            <a:endParaRPr lang="da-DK" dirty="0"/>
          </a:p>
          <a:p>
            <a:endParaRPr lang="da-DK" dirty="0"/>
          </a:p>
          <a:p>
            <a:endParaRPr lang="da-DK" dirty="0"/>
          </a:p>
        </p:txBody>
      </p:sp>
    </p:spTree>
    <p:extLst>
      <p:ext uri="{BB962C8B-B14F-4D97-AF65-F5344CB8AC3E}">
        <p14:creationId xmlns:p14="http://schemas.microsoft.com/office/powerpoint/2010/main" val="4270818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81666C9A-745D-1A6A-1D98-DED4E8C281A6}"/>
              </a:ext>
            </a:extLst>
          </p:cNvPr>
          <p:cNvSpPr>
            <a:spLocks noGrp="1"/>
          </p:cNvSpPr>
          <p:nvPr>
            <p:ph type="ctrTitle"/>
          </p:nvPr>
        </p:nvSpPr>
        <p:spPr/>
        <p:txBody>
          <a:bodyPr/>
          <a:lstStyle/>
          <a:p>
            <a:pPr algn="ctr"/>
            <a:r>
              <a:rPr lang="da-DK" b="1" dirty="0"/>
              <a:t>Forbedringer af Familierettigheder</a:t>
            </a:r>
          </a:p>
        </p:txBody>
      </p:sp>
    </p:spTree>
    <p:extLst>
      <p:ext uri="{BB962C8B-B14F-4D97-AF65-F5344CB8AC3E}">
        <p14:creationId xmlns:p14="http://schemas.microsoft.com/office/powerpoint/2010/main" val="188390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B1F08B-15E6-F12D-7918-22677B541E40}"/>
              </a:ext>
            </a:extLst>
          </p:cNvPr>
          <p:cNvSpPr>
            <a:spLocks noGrp="1"/>
          </p:cNvSpPr>
          <p:nvPr>
            <p:ph type="title"/>
          </p:nvPr>
        </p:nvSpPr>
        <p:spPr/>
        <p:txBody>
          <a:bodyPr/>
          <a:lstStyle/>
          <a:p>
            <a:r>
              <a:rPr lang="da-DK" dirty="0"/>
              <a:t>Forbedring i forhold til barn syg</a:t>
            </a:r>
          </a:p>
        </p:txBody>
      </p:sp>
      <p:sp>
        <p:nvSpPr>
          <p:cNvPr id="3" name="Pladsholder til indhold 2">
            <a:extLst>
              <a:ext uri="{FF2B5EF4-FFF2-40B4-BE49-F238E27FC236}">
                <a16:creationId xmlns:a16="http://schemas.microsoft.com/office/drawing/2014/main" id="{A08BFEFC-485D-B085-05BB-77831E5CA996}"/>
              </a:ext>
            </a:extLst>
          </p:cNvPr>
          <p:cNvSpPr>
            <a:spLocks noGrp="1"/>
          </p:cNvSpPr>
          <p:nvPr>
            <p:ph idx="1"/>
          </p:nvPr>
        </p:nvSpPr>
        <p:spPr/>
        <p:txBody>
          <a:bodyPr/>
          <a:lstStyle/>
          <a:p>
            <a:r>
              <a:rPr lang="da-DK" dirty="0"/>
              <a:t>Med virkning fra 1. april 2026 har forældre til børn under 18 år, ud over mulighed for tjenestefrihed til pasning af et sygt barn på barnets 1. og 2. sygedag, også </a:t>
            </a:r>
            <a:r>
              <a:rPr lang="da-DK" b="1" dirty="0"/>
              <a:t>mulighed</a:t>
            </a:r>
            <a:r>
              <a:rPr lang="da-DK" dirty="0"/>
              <a:t> for tjenestefrihed på</a:t>
            </a:r>
            <a:br>
              <a:rPr lang="da-DK" dirty="0"/>
            </a:br>
            <a:endParaRPr lang="da-DK" dirty="0"/>
          </a:p>
          <a:p>
            <a:pPr lvl="0"/>
            <a:r>
              <a:rPr lang="da-DK" dirty="0"/>
              <a:t>Hjemkaldelsesdagen</a:t>
            </a:r>
            <a:br>
              <a:rPr lang="da-DK" dirty="0"/>
            </a:br>
            <a:endParaRPr lang="da-DK" dirty="0"/>
          </a:p>
          <a:p>
            <a:pPr lvl="0"/>
            <a:r>
              <a:rPr lang="da-DK" dirty="0"/>
              <a:t>Barnets 3. sygedag</a:t>
            </a:r>
          </a:p>
          <a:p>
            <a:pPr marL="0" indent="0">
              <a:buNone/>
            </a:pPr>
            <a:endParaRPr lang="da-DK" dirty="0"/>
          </a:p>
        </p:txBody>
      </p:sp>
    </p:spTree>
    <p:extLst>
      <p:ext uri="{BB962C8B-B14F-4D97-AF65-F5344CB8AC3E}">
        <p14:creationId xmlns:p14="http://schemas.microsoft.com/office/powerpoint/2010/main" val="1496555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9F7A4AD7-223A-3865-8DBF-9C11B22BFBC7}"/>
              </a:ext>
            </a:extLst>
          </p:cNvPr>
          <p:cNvSpPr>
            <a:spLocks noGrp="1"/>
          </p:cNvSpPr>
          <p:nvPr>
            <p:ph type="ctrTitle"/>
          </p:nvPr>
        </p:nvSpPr>
        <p:spPr/>
        <p:txBody>
          <a:bodyPr/>
          <a:lstStyle/>
          <a:p>
            <a:pPr algn="ctr"/>
            <a:r>
              <a:rPr lang="da-DK" b="1" dirty="0"/>
              <a:t>Forbedring ift. fravær af familiemæssige årsager</a:t>
            </a:r>
          </a:p>
        </p:txBody>
      </p:sp>
    </p:spTree>
    <p:extLst>
      <p:ext uri="{BB962C8B-B14F-4D97-AF65-F5344CB8AC3E}">
        <p14:creationId xmlns:p14="http://schemas.microsoft.com/office/powerpoint/2010/main" val="1986460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9A4A03-D12F-1477-A272-45AD261848D9}"/>
              </a:ext>
            </a:extLst>
          </p:cNvPr>
          <p:cNvSpPr>
            <a:spLocks noGrp="1"/>
          </p:cNvSpPr>
          <p:nvPr>
            <p:ph type="title"/>
          </p:nvPr>
        </p:nvSpPr>
        <p:spPr/>
        <p:txBody>
          <a:bodyPr/>
          <a:lstStyle/>
          <a:p>
            <a:r>
              <a:rPr lang="da-DK" dirty="0"/>
              <a:t>Fravær af familiemæssige årsager</a:t>
            </a:r>
            <a:br>
              <a:rPr lang="da-DK" dirty="0"/>
            </a:br>
            <a:r>
              <a:rPr lang="da-DK" dirty="0"/>
              <a:t>Virkning fra 1. april 2026</a:t>
            </a:r>
          </a:p>
        </p:txBody>
      </p:sp>
      <p:sp>
        <p:nvSpPr>
          <p:cNvPr id="3" name="Pladsholder til indhold 2">
            <a:extLst>
              <a:ext uri="{FF2B5EF4-FFF2-40B4-BE49-F238E27FC236}">
                <a16:creationId xmlns:a16="http://schemas.microsoft.com/office/drawing/2014/main" id="{500850A5-C8D3-2EF8-2D96-B80487145FCD}"/>
              </a:ext>
            </a:extLst>
          </p:cNvPr>
          <p:cNvSpPr>
            <a:spLocks noGrp="1"/>
          </p:cNvSpPr>
          <p:nvPr>
            <p:ph idx="1"/>
          </p:nvPr>
        </p:nvSpPr>
        <p:spPr/>
        <p:txBody>
          <a:bodyPr/>
          <a:lstStyle/>
          <a:p>
            <a:pPr lvl="0"/>
            <a:r>
              <a:rPr lang="da-DK" dirty="0"/>
              <a:t>Den samlede ret til sædvanlig løn under forældreorlov udvides med 2 uger (deleugerne)</a:t>
            </a:r>
            <a:br>
              <a:rPr lang="da-DK" dirty="0"/>
            </a:br>
            <a:endParaRPr lang="da-DK" dirty="0"/>
          </a:p>
          <a:p>
            <a:r>
              <a:rPr lang="da-DK" dirty="0"/>
              <a:t>Etablering af </a:t>
            </a:r>
            <a:r>
              <a:rPr lang="da-DK" dirty="0" err="1"/>
              <a:t>lønret</a:t>
            </a:r>
            <a:r>
              <a:rPr lang="da-DK" dirty="0"/>
              <a:t> til sociale forældre og nærtstående familiemedlemmer samt forbedring af far/medmors ret til fravær med løn inden for de første 10 uger efter fødslen</a:t>
            </a:r>
            <a:br>
              <a:rPr lang="da-DK" dirty="0"/>
            </a:br>
            <a:endParaRPr lang="da-DK" dirty="0"/>
          </a:p>
          <a:p>
            <a:r>
              <a:rPr lang="da-DK" dirty="0"/>
              <a:t>Forbedrede lønrettigheder ved børns hospitalsindlæggelse og tidligt hjemmeophold</a:t>
            </a:r>
          </a:p>
          <a:p>
            <a:endParaRPr lang="da-DK" dirty="0"/>
          </a:p>
        </p:txBody>
      </p:sp>
    </p:spTree>
    <p:extLst>
      <p:ext uri="{BB962C8B-B14F-4D97-AF65-F5344CB8AC3E}">
        <p14:creationId xmlns:p14="http://schemas.microsoft.com/office/powerpoint/2010/main" val="2242137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9BE6ED-83B7-04EE-4140-7CAB9C09B176}"/>
              </a:ext>
            </a:extLst>
          </p:cNvPr>
          <p:cNvSpPr>
            <a:spLocks noGrp="1"/>
          </p:cNvSpPr>
          <p:nvPr>
            <p:ph type="title"/>
          </p:nvPr>
        </p:nvSpPr>
        <p:spPr/>
        <p:txBody>
          <a:bodyPr/>
          <a:lstStyle/>
          <a:p>
            <a:r>
              <a:rPr lang="da-DK" b="1" dirty="0"/>
              <a:t>OK26 – forhandlingsprocessen</a:t>
            </a:r>
          </a:p>
        </p:txBody>
      </p:sp>
      <p:sp>
        <p:nvSpPr>
          <p:cNvPr id="3" name="Pladsholder til indhold 2">
            <a:extLst>
              <a:ext uri="{FF2B5EF4-FFF2-40B4-BE49-F238E27FC236}">
                <a16:creationId xmlns:a16="http://schemas.microsoft.com/office/drawing/2014/main" id="{064C28A6-46A6-2176-93BB-D2B7450FCFC3}"/>
              </a:ext>
            </a:extLst>
          </p:cNvPr>
          <p:cNvSpPr>
            <a:spLocks noGrp="1"/>
          </p:cNvSpPr>
          <p:nvPr>
            <p:ph idx="1"/>
          </p:nvPr>
        </p:nvSpPr>
        <p:spPr>
          <a:xfrm>
            <a:off x="781050" y="1412776"/>
            <a:ext cx="7566025" cy="4608512"/>
          </a:xfrm>
        </p:spPr>
        <p:txBody>
          <a:bodyPr/>
          <a:lstStyle/>
          <a:p>
            <a:r>
              <a:rPr lang="da-DK" dirty="0"/>
              <a:t>Forhandlingsforløbet har været i gang over et år</a:t>
            </a:r>
          </a:p>
          <a:p>
            <a:r>
              <a:rPr lang="da-DK" dirty="0"/>
              <a:t>Startskud og køreplanaftale december ‘24</a:t>
            </a:r>
          </a:p>
          <a:p>
            <a:r>
              <a:rPr lang="da-DK" dirty="0" err="1"/>
              <a:t>Kravsindsamling</a:t>
            </a:r>
            <a:r>
              <a:rPr lang="da-DK" dirty="0"/>
              <a:t> maj ‘25</a:t>
            </a:r>
          </a:p>
          <a:p>
            <a:r>
              <a:rPr lang="da-DK" dirty="0"/>
              <a:t>Forarbejde, tekniske møder, tal og data, drøftelser i organisationerne og i AC’ s forhandlingsudvalg og bestyrelse</a:t>
            </a:r>
          </a:p>
          <a:p>
            <a:r>
              <a:rPr lang="da-DK" dirty="0" err="1"/>
              <a:t>Kravsudveksling</a:t>
            </a:r>
            <a:r>
              <a:rPr lang="da-DK" dirty="0"/>
              <a:t> med arbejdsgivere december ‘25</a:t>
            </a:r>
          </a:p>
          <a:p>
            <a:r>
              <a:rPr lang="da-DK" dirty="0"/>
              <a:t>Politiske og tekniske forhandlinger januar – marts ’26</a:t>
            </a:r>
          </a:p>
          <a:p>
            <a:r>
              <a:rPr lang="da-DK" dirty="0"/>
              <a:t>AC’ s forhandlingsmodel ”En for alle – alle for en”</a:t>
            </a:r>
          </a:p>
          <a:p>
            <a:r>
              <a:rPr lang="da-DK" dirty="0"/>
              <a:t>Generelle og specielle krav lukkes samtidig på AC-bordet.</a:t>
            </a:r>
          </a:p>
        </p:txBody>
      </p:sp>
    </p:spTree>
    <p:extLst>
      <p:ext uri="{BB962C8B-B14F-4D97-AF65-F5344CB8AC3E}">
        <p14:creationId xmlns:p14="http://schemas.microsoft.com/office/powerpoint/2010/main" val="1111369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3F330F-6E58-1CCC-9F96-5D2E1B4D74DC}"/>
              </a:ext>
            </a:extLst>
          </p:cNvPr>
          <p:cNvSpPr>
            <a:spLocks noGrp="1"/>
          </p:cNvSpPr>
          <p:nvPr>
            <p:ph type="title"/>
          </p:nvPr>
        </p:nvSpPr>
        <p:spPr/>
        <p:txBody>
          <a:bodyPr/>
          <a:lstStyle/>
          <a:p>
            <a:r>
              <a:rPr lang="da-DK" dirty="0"/>
              <a:t>Fravær af familiemæssige årsager</a:t>
            </a:r>
          </a:p>
        </p:txBody>
      </p:sp>
      <p:sp>
        <p:nvSpPr>
          <p:cNvPr id="3" name="Pladsholder til indhold 2">
            <a:extLst>
              <a:ext uri="{FF2B5EF4-FFF2-40B4-BE49-F238E27FC236}">
                <a16:creationId xmlns:a16="http://schemas.microsoft.com/office/drawing/2014/main" id="{000F4452-2D95-DEA4-2134-DB817AB45AE8}"/>
              </a:ext>
            </a:extLst>
          </p:cNvPr>
          <p:cNvSpPr>
            <a:spLocks noGrp="1"/>
          </p:cNvSpPr>
          <p:nvPr>
            <p:ph idx="1"/>
          </p:nvPr>
        </p:nvSpPr>
        <p:spPr/>
        <p:txBody>
          <a:bodyPr/>
          <a:lstStyle/>
          <a:p>
            <a:pPr lvl="0"/>
            <a:r>
              <a:rPr lang="da-DK" sz="2000" dirty="0"/>
              <a:t>Forbedrede lønrettigheder for eneforældre med eneforældremyndighed </a:t>
            </a:r>
          </a:p>
          <a:p>
            <a:pPr marL="0" indent="0">
              <a:buNone/>
            </a:pPr>
            <a:endParaRPr lang="da-DK" sz="2000" dirty="0"/>
          </a:p>
          <a:p>
            <a:pPr lvl="0"/>
            <a:r>
              <a:rPr lang="da-DK" sz="2000" dirty="0"/>
              <a:t>Konvertering af </a:t>
            </a:r>
            <a:r>
              <a:rPr lang="da-DK" sz="2000" dirty="0" err="1"/>
              <a:t>fritvalgstillæg</a:t>
            </a:r>
            <a:r>
              <a:rPr lang="da-DK" sz="2000" dirty="0"/>
              <a:t>/bidrag til pension i forbindelse med barsel</a:t>
            </a:r>
            <a:br>
              <a:rPr lang="da-DK" sz="2000" dirty="0"/>
            </a:br>
            <a:endParaRPr lang="da-DK" sz="2000" dirty="0"/>
          </a:p>
          <a:p>
            <a:pPr lvl="0"/>
            <a:r>
              <a:rPr lang="da-DK" sz="2000" dirty="0"/>
              <a:t>Implementering af administrationsgrundlaget om surrogatfamilier i Aftalen om fravær af familiemæssige årsager </a:t>
            </a:r>
          </a:p>
          <a:p>
            <a:pPr marL="0" indent="0">
              <a:buNone/>
            </a:pPr>
            <a:endParaRPr lang="da-DK" dirty="0"/>
          </a:p>
        </p:txBody>
      </p:sp>
    </p:spTree>
    <p:extLst>
      <p:ext uri="{BB962C8B-B14F-4D97-AF65-F5344CB8AC3E}">
        <p14:creationId xmlns:p14="http://schemas.microsoft.com/office/powerpoint/2010/main" val="2634039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4824E5-30BB-54A7-80D8-7FF143716374}"/>
              </a:ext>
            </a:extLst>
          </p:cNvPr>
          <p:cNvSpPr>
            <a:spLocks noGrp="1"/>
          </p:cNvSpPr>
          <p:nvPr>
            <p:ph type="title"/>
          </p:nvPr>
        </p:nvSpPr>
        <p:spPr/>
        <p:txBody>
          <a:bodyPr/>
          <a:lstStyle/>
          <a:p>
            <a:r>
              <a:rPr lang="da-DK" dirty="0"/>
              <a:t>Fravær af familiemæssige årsager</a:t>
            </a:r>
            <a:br>
              <a:rPr lang="da-DK" dirty="0"/>
            </a:br>
            <a:r>
              <a:rPr lang="da-DK" dirty="0"/>
              <a:t>(fortsat)</a:t>
            </a:r>
          </a:p>
        </p:txBody>
      </p:sp>
      <p:sp>
        <p:nvSpPr>
          <p:cNvPr id="3" name="Pladsholder til indhold 2">
            <a:extLst>
              <a:ext uri="{FF2B5EF4-FFF2-40B4-BE49-F238E27FC236}">
                <a16:creationId xmlns:a16="http://schemas.microsoft.com/office/drawing/2014/main" id="{59A664E3-96C2-A0DF-FFF1-CC334B3F2984}"/>
              </a:ext>
            </a:extLst>
          </p:cNvPr>
          <p:cNvSpPr>
            <a:spLocks noGrp="1"/>
          </p:cNvSpPr>
          <p:nvPr>
            <p:ph idx="1"/>
          </p:nvPr>
        </p:nvSpPr>
        <p:spPr/>
        <p:txBody>
          <a:bodyPr/>
          <a:lstStyle/>
          <a:p>
            <a:r>
              <a:rPr lang="da-DK" dirty="0"/>
              <a:t>Sorgorlov til en efterlevende forælder til et mindreårigt barn under forudsætning af, at lovforslaget herom vedtages i perioden </a:t>
            </a:r>
          </a:p>
          <a:p>
            <a:endParaRPr lang="da-DK" dirty="0"/>
          </a:p>
          <a:p>
            <a:r>
              <a:rPr lang="da-DK" dirty="0"/>
              <a:t>Ret til orlov ved akutpleje af spædbarn</a:t>
            </a:r>
          </a:p>
          <a:p>
            <a:endParaRPr lang="da-DK" dirty="0"/>
          </a:p>
          <a:p>
            <a:endParaRPr lang="da-DK" dirty="0"/>
          </a:p>
        </p:txBody>
      </p:sp>
    </p:spTree>
    <p:extLst>
      <p:ext uri="{BB962C8B-B14F-4D97-AF65-F5344CB8AC3E}">
        <p14:creationId xmlns:p14="http://schemas.microsoft.com/office/powerpoint/2010/main" val="2075692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13C24-D5F1-6782-2A7F-C3FE4F5612F2}"/>
            </a:ext>
          </a:extLst>
        </p:cNvPr>
        <p:cNvGrpSpPr/>
        <p:nvPr/>
      </p:nvGrpSpPr>
      <p:grpSpPr>
        <a:xfrm>
          <a:off x="0" y="0"/>
          <a:ext cx="0" cy="0"/>
          <a:chOff x="0" y="0"/>
          <a:chExt cx="0" cy="0"/>
        </a:xfrm>
      </p:grpSpPr>
      <p:sp>
        <p:nvSpPr>
          <p:cNvPr id="9" name="Titel 8">
            <a:extLst>
              <a:ext uri="{FF2B5EF4-FFF2-40B4-BE49-F238E27FC236}">
                <a16:creationId xmlns:a16="http://schemas.microsoft.com/office/drawing/2014/main" id="{6E1BBD01-7477-F66A-E02C-1BA31BD39565}"/>
              </a:ext>
            </a:extLst>
          </p:cNvPr>
          <p:cNvSpPr>
            <a:spLocks noGrp="1"/>
          </p:cNvSpPr>
          <p:nvPr>
            <p:ph type="ctrTitle"/>
          </p:nvPr>
        </p:nvSpPr>
        <p:spPr/>
        <p:txBody>
          <a:bodyPr/>
          <a:lstStyle/>
          <a:p>
            <a:pPr algn="ctr"/>
            <a:r>
              <a:rPr lang="da-DK" b="1" dirty="0"/>
              <a:t>Arbejdstid</a:t>
            </a:r>
          </a:p>
        </p:txBody>
      </p:sp>
    </p:spTree>
    <p:extLst>
      <p:ext uri="{BB962C8B-B14F-4D97-AF65-F5344CB8AC3E}">
        <p14:creationId xmlns:p14="http://schemas.microsoft.com/office/powerpoint/2010/main" val="2892057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E4F2C9-E87F-60F3-62F2-A8C06891F2BF}"/>
              </a:ext>
            </a:extLst>
          </p:cNvPr>
          <p:cNvSpPr>
            <a:spLocks noGrp="1"/>
          </p:cNvSpPr>
          <p:nvPr>
            <p:ph type="title"/>
          </p:nvPr>
        </p:nvSpPr>
        <p:spPr/>
        <p:txBody>
          <a:bodyPr/>
          <a:lstStyle/>
          <a:p>
            <a:r>
              <a:rPr lang="da-DK" dirty="0"/>
              <a:t>Arbejdstid</a:t>
            </a:r>
          </a:p>
        </p:txBody>
      </p:sp>
      <p:sp>
        <p:nvSpPr>
          <p:cNvPr id="3" name="Pladsholder til indhold 2">
            <a:extLst>
              <a:ext uri="{FF2B5EF4-FFF2-40B4-BE49-F238E27FC236}">
                <a16:creationId xmlns:a16="http://schemas.microsoft.com/office/drawing/2014/main" id="{462824BB-8129-DF0A-E19A-951AE2469F95}"/>
              </a:ext>
            </a:extLst>
          </p:cNvPr>
          <p:cNvSpPr>
            <a:spLocks noGrp="1"/>
          </p:cNvSpPr>
          <p:nvPr>
            <p:ph idx="1"/>
          </p:nvPr>
        </p:nvSpPr>
        <p:spPr/>
        <p:txBody>
          <a:bodyPr/>
          <a:lstStyle/>
          <a:p>
            <a:r>
              <a:rPr lang="da-DK" dirty="0"/>
              <a:t>Ny hviletidsaftale, som understøtter de nye regler omkring rådighedsvagt og hviletid</a:t>
            </a:r>
          </a:p>
          <a:p>
            <a:r>
              <a:rPr lang="da-DK" dirty="0"/>
              <a:t>Projekt om styrkelse af den lokale dialog om arbejdstid samt projekt omkring søgnehelligdage og særlige fridage.</a:t>
            </a:r>
          </a:p>
          <a:p>
            <a:r>
              <a:rPr lang="da-DK" dirty="0"/>
              <a:t>Forhøjelse af kronebeløb for sent varsel af fridøgn kr. 470 (nu 452,18)</a:t>
            </a:r>
          </a:p>
          <a:p>
            <a:r>
              <a:rPr lang="da-DK" dirty="0"/>
              <a:t>Forhøjelse af kronebeløb for sent varsel af søgnehelligdage kr. 460(nu 450)</a:t>
            </a:r>
            <a:br>
              <a:rPr lang="da-DK" dirty="0"/>
            </a:br>
            <a:endParaRPr lang="da-DK" dirty="0"/>
          </a:p>
        </p:txBody>
      </p:sp>
    </p:spTree>
    <p:extLst>
      <p:ext uri="{BB962C8B-B14F-4D97-AF65-F5344CB8AC3E}">
        <p14:creationId xmlns:p14="http://schemas.microsoft.com/office/powerpoint/2010/main" val="2059235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5624F-2EE1-6535-9EB6-38BA77BDBC2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C3BE019C-1692-422A-A413-C01334B931E8}"/>
              </a:ext>
            </a:extLst>
          </p:cNvPr>
          <p:cNvSpPr>
            <a:spLocks noGrp="1"/>
          </p:cNvSpPr>
          <p:nvPr>
            <p:ph type="ctrTitle"/>
          </p:nvPr>
        </p:nvSpPr>
        <p:spPr/>
        <p:txBody>
          <a:bodyPr/>
          <a:lstStyle/>
          <a:p>
            <a:pPr algn="ctr"/>
            <a:r>
              <a:rPr lang="da-DK" b="1" dirty="0"/>
              <a:t>Arbejdstid – deltidsdommen </a:t>
            </a:r>
          </a:p>
        </p:txBody>
      </p:sp>
    </p:spTree>
    <p:extLst>
      <p:ext uri="{BB962C8B-B14F-4D97-AF65-F5344CB8AC3E}">
        <p14:creationId xmlns:p14="http://schemas.microsoft.com/office/powerpoint/2010/main" val="4238586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58A14E-0CC4-9AFC-0EDC-765458BA3E2F}"/>
              </a:ext>
            </a:extLst>
          </p:cNvPr>
          <p:cNvSpPr>
            <a:spLocks noGrp="1"/>
          </p:cNvSpPr>
          <p:nvPr>
            <p:ph type="title"/>
          </p:nvPr>
        </p:nvSpPr>
        <p:spPr/>
        <p:txBody>
          <a:bodyPr/>
          <a:lstStyle/>
          <a:p>
            <a:r>
              <a:rPr lang="da-DK" dirty="0"/>
              <a:t>Arbejdstid - fortsat</a:t>
            </a:r>
          </a:p>
        </p:txBody>
      </p:sp>
      <p:sp>
        <p:nvSpPr>
          <p:cNvPr id="3" name="Pladsholder til indhold 2">
            <a:extLst>
              <a:ext uri="{FF2B5EF4-FFF2-40B4-BE49-F238E27FC236}">
                <a16:creationId xmlns:a16="http://schemas.microsoft.com/office/drawing/2014/main" id="{D8E5BB16-C210-B3CD-6138-B7E0856FA88B}"/>
              </a:ext>
            </a:extLst>
          </p:cNvPr>
          <p:cNvSpPr>
            <a:spLocks noGrp="1"/>
          </p:cNvSpPr>
          <p:nvPr>
            <p:ph idx="1"/>
          </p:nvPr>
        </p:nvSpPr>
        <p:spPr/>
        <p:txBody>
          <a:bodyPr/>
          <a:lstStyle/>
          <a:p>
            <a:r>
              <a:rPr lang="da-DK" dirty="0"/>
              <a:t>Deltidsdom – håndtering af voldgiftsrettens dom, som siger at deltidsansattes merarbejde skal honoreres som for fuldtidsansatte. </a:t>
            </a:r>
            <a:r>
              <a:rPr lang="da-DK" dirty="0" err="1"/>
              <a:t>Dvs</a:t>
            </a:r>
            <a:r>
              <a:rPr lang="da-DK" dirty="0"/>
              <a:t> honorering 1: 1,5 i stedet for 1:1.</a:t>
            </a:r>
          </a:p>
          <a:p>
            <a:r>
              <a:rPr lang="da-DK" dirty="0"/>
              <a:t>Udgift på statens område – 12 mio. i alt.</a:t>
            </a:r>
          </a:p>
          <a:p>
            <a:r>
              <a:rPr lang="da-DK" dirty="0"/>
              <a:t>Udgift på kommunale område – 4 mio. for ergo/</a:t>
            </a:r>
            <a:r>
              <a:rPr lang="da-DK" dirty="0" err="1"/>
              <a:t>fys</a:t>
            </a:r>
            <a:endParaRPr lang="da-DK" dirty="0"/>
          </a:p>
          <a:p>
            <a:r>
              <a:rPr lang="da-DK" dirty="0"/>
              <a:t>Udgift på regionale område – 10.7 </a:t>
            </a:r>
            <a:r>
              <a:rPr lang="da-DK" dirty="0" err="1"/>
              <a:t>mio</a:t>
            </a:r>
            <a:r>
              <a:rPr lang="da-DK" dirty="0"/>
              <a:t> i alt. </a:t>
            </a:r>
          </a:p>
          <a:p>
            <a:r>
              <a:rPr lang="da-DK" dirty="0"/>
              <a:t>Aftale om proces for efterbetaling – skal aftales senest 1.4 2026  </a:t>
            </a:r>
          </a:p>
        </p:txBody>
      </p:sp>
    </p:spTree>
    <p:extLst>
      <p:ext uri="{BB962C8B-B14F-4D97-AF65-F5344CB8AC3E}">
        <p14:creationId xmlns:p14="http://schemas.microsoft.com/office/powerpoint/2010/main" val="11608311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DFED985-0709-078D-0B5A-70EE5389ACB8}"/>
              </a:ext>
            </a:extLst>
          </p:cNvPr>
          <p:cNvSpPr>
            <a:spLocks noGrp="1"/>
          </p:cNvSpPr>
          <p:nvPr>
            <p:ph type="ctrTitle"/>
          </p:nvPr>
        </p:nvSpPr>
        <p:spPr/>
        <p:txBody>
          <a:bodyPr/>
          <a:lstStyle/>
          <a:p>
            <a:pPr algn="ctr"/>
            <a:r>
              <a:rPr lang="da-DK" b="1" dirty="0"/>
              <a:t>TR</a:t>
            </a:r>
          </a:p>
        </p:txBody>
      </p:sp>
    </p:spTree>
    <p:extLst>
      <p:ext uri="{BB962C8B-B14F-4D97-AF65-F5344CB8AC3E}">
        <p14:creationId xmlns:p14="http://schemas.microsoft.com/office/powerpoint/2010/main" val="139820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243322-EB39-7024-2EC2-8801D7EA93B2}"/>
              </a:ext>
            </a:extLst>
          </p:cNvPr>
          <p:cNvSpPr>
            <a:spLocks noGrp="1"/>
          </p:cNvSpPr>
          <p:nvPr>
            <p:ph type="title"/>
          </p:nvPr>
        </p:nvSpPr>
        <p:spPr/>
        <p:txBody>
          <a:bodyPr/>
          <a:lstStyle/>
          <a:p>
            <a:r>
              <a:rPr lang="da-DK" dirty="0"/>
              <a:t>TR </a:t>
            </a:r>
          </a:p>
        </p:txBody>
      </p:sp>
      <p:sp>
        <p:nvSpPr>
          <p:cNvPr id="3" name="Pladsholder til indhold 2">
            <a:extLst>
              <a:ext uri="{FF2B5EF4-FFF2-40B4-BE49-F238E27FC236}">
                <a16:creationId xmlns:a16="http://schemas.microsoft.com/office/drawing/2014/main" id="{51056F81-D44F-6AB7-C4C4-9C5758B42492}"/>
              </a:ext>
            </a:extLst>
          </p:cNvPr>
          <p:cNvSpPr>
            <a:spLocks noGrp="1"/>
          </p:cNvSpPr>
          <p:nvPr>
            <p:ph idx="1"/>
          </p:nvPr>
        </p:nvSpPr>
        <p:spPr/>
        <p:txBody>
          <a:bodyPr/>
          <a:lstStyle/>
          <a:p>
            <a:r>
              <a:rPr lang="da-DK" dirty="0"/>
              <a:t>Regulering af AKUT-bidraget</a:t>
            </a:r>
          </a:p>
          <a:p>
            <a:pPr marL="0" indent="0">
              <a:buNone/>
            </a:pPr>
            <a:endParaRPr lang="da-DK" dirty="0"/>
          </a:p>
          <a:p>
            <a:pPr lvl="0"/>
            <a:r>
              <a:rPr lang="da-DK" dirty="0">
                <a:latin typeface="Arial" panose="020B0604020202020204" pitchFamily="34" charset="0"/>
              </a:rPr>
              <a:t>Reglerne for anmeldelse af valg af (F)TR justeres</a:t>
            </a:r>
          </a:p>
          <a:p>
            <a:pPr marL="0" lvl="0" indent="0">
              <a:buNone/>
            </a:pPr>
            <a:endParaRPr lang="da-DK" dirty="0">
              <a:latin typeface="Arial" panose="020B0604020202020204" pitchFamily="34" charset="0"/>
            </a:endParaRPr>
          </a:p>
          <a:p>
            <a:pPr lvl="0"/>
            <a:r>
              <a:rPr lang="da-DK" dirty="0">
                <a:latin typeface="Arial" panose="020B0604020202020204" pitchFamily="34" charset="0"/>
              </a:rPr>
              <a:t>Tillidsrepræsentanten vælges for en tidsafgrænset periode, der fastsættes af organisationen.</a:t>
            </a:r>
          </a:p>
          <a:p>
            <a:endParaRPr lang="da-DK" dirty="0"/>
          </a:p>
          <a:p>
            <a:endParaRPr lang="da-DK" dirty="0"/>
          </a:p>
        </p:txBody>
      </p:sp>
    </p:spTree>
    <p:extLst>
      <p:ext uri="{BB962C8B-B14F-4D97-AF65-F5344CB8AC3E}">
        <p14:creationId xmlns:p14="http://schemas.microsoft.com/office/powerpoint/2010/main" val="580568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E367A8E-FA14-1F28-CE3A-E9A6B08E3A9E}"/>
              </a:ext>
            </a:extLst>
          </p:cNvPr>
          <p:cNvSpPr>
            <a:spLocks noGrp="1"/>
          </p:cNvSpPr>
          <p:nvPr>
            <p:ph type="ctrTitle"/>
          </p:nvPr>
        </p:nvSpPr>
        <p:spPr/>
        <p:txBody>
          <a:bodyPr/>
          <a:lstStyle/>
          <a:p>
            <a:pPr algn="ctr"/>
            <a:r>
              <a:rPr lang="da-DK" b="1" dirty="0"/>
              <a:t>Arbejdsmiljø</a:t>
            </a:r>
          </a:p>
        </p:txBody>
      </p:sp>
    </p:spTree>
    <p:extLst>
      <p:ext uri="{BB962C8B-B14F-4D97-AF65-F5344CB8AC3E}">
        <p14:creationId xmlns:p14="http://schemas.microsoft.com/office/powerpoint/2010/main" val="22602866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A4F100-7F10-339E-6254-26009715797D}"/>
              </a:ext>
            </a:extLst>
          </p:cNvPr>
          <p:cNvSpPr>
            <a:spLocks noGrp="1"/>
          </p:cNvSpPr>
          <p:nvPr>
            <p:ph type="title"/>
          </p:nvPr>
        </p:nvSpPr>
        <p:spPr/>
        <p:txBody>
          <a:bodyPr/>
          <a:lstStyle/>
          <a:p>
            <a:r>
              <a:rPr lang="da-DK" dirty="0"/>
              <a:t>Arbejdsmiljø</a:t>
            </a:r>
          </a:p>
        </p:txBody>
      </p:sp>
      <p:sp>
        <p:nvSpPr>
          <p:cNvPr id="3" name="Pladsholder til indhold 2">
            <a:extLst>
              <a:ext uri="{FF2B5EF4-FFF2-40B4-BE49-F238E27FC236}">
                <a16:creationId xmlns:a16="http://schemas.microsoft.com/office/drawing/2014/main" id="{6B244406-11EF-1758-58BF-06098FE90DA3}"/>
              </a:ext>
            </a:extLst>
          </p:cNvPr>
          <p:cNvSpPr>
            <a:spLocks noGrp="1"/>
          </p:cNvSpPr>
          <p:nvPr>
            <p:ph idx="1"/>
          </p:nvPr>
        </p:nvSpPr>
        <p:spPr/>
        <p:txBody>
          <a:bodyPr/>
          <a:lstStyle/>
          <a:p>
            <a:r>
              <a:rPr lang="da-DK" dirty="0"/>
              <a:t>Aftale om trivsel og sundhed  fornyes og opdateres i forhold til gældende lovgivning, bekendtgørelser og ny viden</a:t>
            </a:r>
            <a:br>
              <a:rPr lang="da-DK" dirty="0"/>
            </a:br>
            <a:endParaRPr lang="da-DK" dirty="0"/>
          </a:p>
          <a:p>
            <a:r>
              <a:rPr lang="da-DK" dirty="0"/>
              <a:t>Ret til at anmode leder om samtale pga. behov i en given livsfase</a:t>
            </a:r>
            <a:br>
              <a:rPr lang="da-DK" dirty="0"/>
            </a:br>
            <a:endParaRPr lang="da-DK" dirty="0"/>
          </a:p>
          <a:p>
            <a:r>
              <a:rPr lang="da-DK" dirty="0"/>
              <a:t>Diverse projekter og SPARK videreføres og udvikles i kommende OK periode</a:t>
            </a:r>
          </a:p>
          <a:p>
            <a:pPr marL="0" indent="0">
              <a:buNone/>
            </a:pPr>
            <a:br>
              <a:rPr lang="da-DK" dirty="0"/>
            </a:br>
            <a:endParaRPr lang="da-DK" dirty="0"/>
          </a:p>
          <a:p>
            <a:endParaRPr lang="da-DK" dirty="0"/>
          </a:p>
        </p:txBody>
      </p:sp>
    </p:spTree>
    <p:extLst>
      <p:ext uri="{BB962C8B-B14F-4D97-AF65-F5344CB8AC3E}">
        <p14:creationId xmlns:p14="http://schemas.microsoft.com/office/powerpoint/2010/main" val="209705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CA34F-8EBB-C053-69CF-28B03E19933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B0A9-4B54-5A0F-58A5-6CC95DE97031}"/>
              </a:ext>
            </a:extLst>
          </p:cNvPr>
          <p:cNvSpPr>
            <a:spLocks noGrp="1"/>
          </p:cNvSpPr>
          <p:nvPr>
            <p:ph type="title"/>
          </p:nvPr>
        </p:nvSpPr>
        <p:spPr/>
        <p:txBody>
          <a:bodyPr/>
          <a:lstStyle/>
          <a:p>
            <a:r>
              <a:rPr lang="da-DK" dirty="0"/>
              <a:t>OK26 – AC-fællesskabets afsæt og strategi </a:t>
            </a:r>
            <a:br>
              <a:rPr lang="da-DK" dirty="0"/>
            </a:br>
            <a:r>
              <a:rPr lang="da-DK" dirty="0"/>
              <a:t>for forhandlingerne</a:t>
            </a:r>
          </a:p>
        </p:txBody>
      </p:sp>
      <p:sp>
        <p:nvSpPr>
          <p:cNvPr id="3" name="Pladsholder til indhold 2">
            <a:extLst>
              <a:ext uri="{FF2B5EF4-FFF2-40B4-BE49-F238E27FC236}">
                <a16:creationId xmlns:a16="http://schemas.microsoft.com/office/drawing/2014/main" id="{4D1D7318-5C0F-4F9F-06FC-97DDF1C35565}"/>
              </a:ext>
            </a:extLst>
          </p:cNvPr>
          <p:cNvSpPr>
            <a:spLocks noGrp="1"/>
          </p:cNvSpPr>
          <p:nvPr>
            <p:ph idx="1"/>
          </p:nvPr>
        </p:nvSpPr>
        <p:spPr/>
        <p:txBody>
          <a:bodyPr/>
          <a:lstStyle/>
          <a:p>
            <a:pPr marL="0" indent="0">
              <a:buNone/>
            </a:pPr>
            <a:r>
              <a:rPr lang="da-DK" u="sng" dirty="0"/>
              <a:t>Bagtæppe </a:t>
            </a:r>
            <a:br>
              <a:rPr lang="da-DK" dirty="0"/>
            </a:br>
            <a:r>
              <a:rPr lang="da-DK" sz="2000" dirty="0"/>
              <a:t>En verden i krig og krise, politisk indblanding i løndannelse og i den danske model, trepartsaftalen og fortsat fokus på arbejdsudbud </a:t>
            </a:r>
          </a:p>
          <a:p>
            <a:pPr marL="0" indent="0">
              <a:buNone/>
            </a:pPr>
            <a:r>
              <a:rPr lang="da-DK" u="sng" dirty="0"/>
              <a:t>Forhandlingstemaer</a:t>
            </a:r>
          </a:p>
          <a:p>
            <a:pPr>
              <a:buFontTx/>
              <a:buChar char="-"/>
            </a:pPr>
            <a:r>
              <a:rPr lang="da-DK" sz="2000" dirty="0"/>
              <a:t>En fair og retfærdig lønudvikling for alle AC’s medlemmer</a:t>
            </a:r>
          </a:p>
          <a:p>
            <a:pPr>
              <a:buFontTx/>
              <a:buChar char="-"/>
            </a:pPr>
            <a:r>
              <a:rPr lang="da-DK" sz="2000" dirty="0"/>
              <a:t>Fleksibilitet, </a:t>
            </a:r>
            <a:r>
              <a:rPr lang="da-DK" sz="2000" dirty="0" err="1"/>
              <a:t>work</a:t>
            </a:r>
            <a:r>
              <a:rPr lang="da-DK" sz="2000" dirty="0"/>
              <a:t> </a:t>
            </a:r>
            <a:r>
              <a:rPr lang="da-DK" sz="2000" dirty="0" err="1"/>
              <a:t>life</a:t>
            </a:r>
            <a:r>
              <a:rPr lang="da-DK" sz="2000" dirty="0"/>
              <a:t> balance, familiepolitik</a:t>
            </a:r>
          </a:p>
          <a:p>
            <a:pPr>
              <a:buFontTx/>
              <a:buChar char="-"/>
            </a:pPr>
            <a:r>
              <a:rPr lang="da-DK" sz="2000" dirty="0"/>
              <a:t>Sundt arbejdsmiljø og frihed fra stress</a:t>
            </a:r>
          </a:p>
          <a:p>
            <a:pPr marL="0" indent="0">
              <a:buNone/>
            </a:pPr>
            <a:r>
              <a:rPr lang="da-DK" u="sng" dirty="0"/>
              <a:t>Overenskomstkrav</a:t>
            </a:r>
          </a:p>
          <a:p>
            <a:pPr marL="0" indent="0">
              <a:buNone/>
            </a:pPr>
            <a:r>
              <a:rPr lang="da-DK" sz="1800" dirty="0"/>
              <a:t>-   </a:t>
            </a:r>
            <a:r>
              <a:rPr lang="da-DK" sz="2000" dirty="0"/>
              <a:t>60 generelle krav og endnu flere specielle krav</a:t>
            </a:r>
            <a:endParaRPr lang="da-DK" sz="2000" u="sng" dirty="0"/>
          </a:p>
          <a:p>
            <a:pPr marL="0" indent="0">
              <a:buNone/>
            </a:pPr>
            <a:endParaRPr lang="da-DK" sz="2800" u="sng" dirty="0"/>
          </a:p>
        </p:txBody>
      </p:sp>
    </p:spTree>
    <p:extLst>
      <p:ext uri="{BB962C8B-B14F-4D97-AF65-F5344CB8AC3E}">
        <p14:creationId xmlns:p14="http://schemas.microsoft.com/office/powerpoint/2010/main" val="7908292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F7AD9627-6210-30B8-E860-6241F6079A94}"/>
              </a:ext>
            </a:extLst>
          </p:cNvPr>
          <p:cNvSpPr>
            <a:spLocks noGrp="1"/>
          </p:cNvSpPr>
          <p:nvPr>
            <p:ph type="ctrTitle"/>
          </p:nvPr>
        </p:nvSpPr>
        <p:spPr/>
        <p:txBody>
          <a:bodyPr/>
          <a:lstStyle/>
          <a:p>
            <a:pPr algn="ctr"/>
            <a:r>
              <a:rPr lang="da-DK" b="1" dirty="0"/>
              <a:t>Kompetenceudvikling</a:t>
            </a:r>
          </a:p>
        </p:txBody>
      </p:sp>
    </p:spTree>
    <p:extLst>
      <p:ext uri="{BB962C8B-B14F-4D97-AF65-F5344CB8AC3E}">
        <p14:creationId xmlns:p14="http://schemas.microsoft.com/office/powerpoint/2010/main" val="639939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8753DC-FC55-249A-6DA0-A38152F897F7}"/>
              </a:ext>
            </a:extLst>
          </p:cNvPr>
          <p:cNvSpPr>
            <a:spLocks noGrp="1"/>
          </p:cNvSpPr>
          <p:nvPr>
            <p:ph type="title"/>
          </p:nvPr>
        </p:nvSpPr>
        <p:spPr/>
        <p:txBody>
          <a:bodyPr/>
          <a:lstStyle/>
          <a:p>
            <a:r>
              <a:rPr lang="da-DK" dirty="0"/>
              <a:t>Kompetenceudvikling</a:t>
            </a:r>
          </a:p>
        </p:txBody>
      </p:sp>
      <p:sp>
        <p:nvSpPr>
          <p:cNvPr id="3" name="Pladsholder til indhold 2">
            <a:extLst>
              <a:ext uri="{FF2B5EF4-FFF2-40B4-BE49-F238E27FC236}">
                <a16:creationId xmlns:a16="http://schemas.microsoft.com/office/drawing/2014/main" id="{EB55134D-C069-AC9C-9167-7384EA55DD20}"/>
              </a:ext>
            </a:extLst>
          </p:cNvPr>
          <p:cNvSpPr>
            <a:spLocks noGrp="1"/>
          </p:cNvSpPr>
          <p:nvPr>
            <p:ph idx="1"/>
          </p:nvPr>
        </p:nvSpPr>
        <p:spPr/>
        <p:txBody>
          <a:bodyPr>
            <a:normAutofit/>
          </a:bodyPr>
          <a:lstStyle/>
          <a:p>
            <a:endParaRPr lang="da-DK" dirty="0"/>
          </a:p>
          <a:p>
            <a:r>
              <a:rPr lang="da-DK" dirty="0"/>
              <a:t>Kompetencefonden videreføres</a:t>
            </a:r>
            <a:br>
              <a:rPr lang="da-DK" dirty="0"/>
            </a:br>
            <a:br>
              <a:rPr lang="da-DK" dirty="0"/>
            </a:br>
            <a:endParaRPr lang="da-DK" dirty="0"/>
          </a:p>
          <a:p>
            <a:r>
              <a:rPr lang="da-DK" dirty="0"/>
              <a:t>Der tilføjes ekstra midler</a:t>
            </a:r>
          </a:p>
          <a:p>
            <a:endParaRPr lang="da-DK" dirty="0"/>
          </a:p>
        </p:txBody>
      </p:sp>
    </p:spTree>
    <p:extLst>
      <p:ext uri="{BB962C8B-B14F-4D97-AF65-F5344CB8AC3E}">
        <p14:creationId xmlns:p14="http://schemas.microsoft.com/office/powerpoint/2010/main" val="2264813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0528C0B-02CE-CA45-2FB5-89D65C915FBA}"/>
              </a:ext>
            </a:extLst>
          </p:cNvPr>
          <p:cNvSpPr>
            <a:spLocks noGrp="1"/>
          </p:cNvSpPr>
          <p:nvPr>
            <p:ph type="title"/>
          </p:nvPr>
        </p:nvSpPr>
        <p:spPr>
          <a:xfrm>
            <a:off x="781050" y="685800"/>
            <a:ext cx="6919913" cy="852488"/>
          </a:xfrm>
        </p:spPr>
        <p:txBody>
          <a:bodyPr/>
          <a:lstStyle/>
          <a:p>
            <a:r>
              <a:rPr lang="da-DK" noProof="0" dirty="0"/>
              <a:t>Hvad har vi fået helt kort?</a:t>
            </a:r>
          </a:p>
        </p:txBody>
      </p:sp>
      <p:pic>
        <p:nvPicPr>
          <p:cNvPr id="3" name="Billede 2">
            <a:extLst>
              <a:ext uri="{FF2B5EF4-FFF2-40B4-BE49-F238E27FC236}">
                <a16:creationId xmlns:a16="http://schemas.microsoft.com/office/drawing/2014/main" id="{8F251B56-2835-8FE1-F88E-05CF01056A0B}"/>
              </a:ext>
            </a:extLst>
          </p:cNvPr>
          <p:cNvPicPr>
            <a:picLocks noChangeAspect="1"/>
          </p:cNvPicPr>
          <p:nvPr/>
        </p:nvPicPr>
        <p:blipFill>
          <a:blip r:embed="rId3"/>
          <a:stretch>
            <a:fillRect/>
          </a:stretch>
        </p:blipFill>
        <p:spPr>
          <a:xfrm>
            <a:off x="781050" y="1268760"/>
            <a:ext cx="2494806" cy="4839170"/>
          </a:xfrm>
          <a:prstGeom prst="rect">
            <a:avLst/>
          </a:prstGeom>
        </p:spPr>
      </p:pic>
      <p:pic>
        <p:nvPicPr>
          <p:cNvPr id="6" name="Billede 5">
            <a:extLst>
              <a:ext uri="{FF2B5EF4-FFF2-40B4-BE49-F238E27FC236}">
                <a16:creationId xmlns:a16="http://schemas.microsoft.com/office/drawing/2014/main" id="{89F49B02-850D-1D56-0413-FCECAC31542A}"/>
              </a:ext>
            </a:extLst>
          </p:cNvPr>
          <p:cNvPicPr>
            <a:picLocks noChangeAspect="1"/>
          </p:cNvPicPr>
          <p:nvPr/>
        </p:nvPicPr>
        <p:blipFill>
          <a:blip r:embed="rId4"/>
          <a:stretch>
            <a:fillRect/>
          </a:stretch>
        </p:blipFill>
        <p:spPr>
          <a:xfrm>
            <a:off x="4664861" y="1269675"/>
            <a:ext cx="3036102" cy="4363442"/>
          </a:xfrm>
          <a:prstGeom prst="rect">
            <a:avLst/>
          </a:prstGeom>
        </p:spPr>
      </p:pic>
    </p:spTree>
    <p:extLst>
      <p:ext uri="{BB962C8B-B14F-4D97-AF65-F5344CB8AC3E}">
        <p14:creationId xmlns:p14="http://schemas.microsoft.com/office/powerpoint/2010/main" val="2934698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512F5-4EE2-017E-4A1C-70ACEEA9B9C3}"/>
              </a:ext>
            </a:extLst>
          </p:cNvPr>
          <p:cNvSpPr>
            <a:spLocks noGrp="1"/>
          </p:cNvSpPr>
          <p:nvPr>
            <p:ph type="title"/>
          </p:nvPr>
        </p:nvSpPr>
        <p:spPr/>
        <p:txBody>
          <a:bodyPr/>
          <a:lstStyle/>
          <a:p>
            <a:r>
              <a:rPr lang="da-DK" sz="2700" b="1" dirty="0"/>
              <a:t>Hovedbestyrelsens anbefaling ved urafstemning 13. – 27. marts </a:t>
            </a:r>
          </a:p>
        </p:txBody>
      </p:sp>
      <p:sp>
        <p:nvSpPr>
          <p:cNvPr id="3" name="Pladsholder til indhold 2">
            <a:extLst>
              <a:ext uri="{FF2B5EF4-FFF2-40B4-BE49-F238E27FC236}">
                <a16:creationId xmlns:a16="http://schemas.microsoft.com/office/drawing/2014/main" id="{EF32F156-1789-FECE-079B-36A28D385681}"/>
              </a:ext>
            </a:extLst>
          </p:cNvPr>
          <p:cNvSpPr>
            <a:spLocks noGrp="1"/>
          </p:cNvSpPr>
          <p:nvPr>
            <p:ph idx="1"/>
          </p:nvPr>
        </p:nvSpPr>
        <p:spPr>
          <a:xfrm>
            <a:off x="628650" y="2240868"/>
            <a:ext cx="7886700" cy="3263504"/>
          </a:xfrm>
        </p:spPr>
        <p:txBody>
          <a:bodyPr/>
          <a:lstStyle/>
          <a:p>
            <a:pPr marL="0" indent="0">
              <a:buNone/>
            </a:pPr>
            <a:r>
              <a:rPr lang="da-DK" sz="2000" dirty="0"/>
              <a:t>En enig hovedbestyrelse anbefaler medlemmerne at der stemmes ja til overenskomstforliget på baggrund af:</a:t>
            </a:r>
            <a:br>
              <a:rPr lang="da-DK" dirty="0"/>
            </a:br>
            <a:endParaRPr lang="da-DK" dirty="0"/>
          </a:p>
          <a:p>
            <a:pPr marL="0" indent="0">
              <a:buNone/>
            </a:pPr>
            <a:r>
              <a:rPr lang="da-DK" sz="2000" dirty="0"/>
              <a:t>Lønstigninger, reallønsudvikling, mere fleksibilitet, bedre balance mellem arbejdsliv og privatliv, fokus på forbedret psykisk arbejdsmiljø, barselsforbedringer og forbedringer af barn syg, forbedring af betaling for deltidsansatte overarbejde, bedre mulighed for lokal dialog om arbejdstilrettelæggelse, ny hviletidsaftale og lønforbedringer til lederne.</a:t>
            </a:r>
          </a:p>
        </p:txBody>
      </p:sp>
    </p:spTree>
    <p:extLst>
      <p:ext uri="{BB962C8B-B14F-4D97-AF65-F5344CB8AC3E}">
        <p14:creationId xmlns:p14="http://schemas.microsoft.com/office/powerpoint/2010/main" val="224786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F1DAF7-78CF-BD15-1FA5-8E152B494E8D}"/>
              </a:ext>
            </a:extLst>
          </p:cNvPr>
          <p:cNvSpPr>
            <a:spLocks noGrp="1"/>
          </p:cNvSpPr>
          <p:nvPr>
            <p:ph type="title"/>
          </p:nvPr>
        </p:nvSpPr>
        <p:spPr/>
        <p:txBody>
          <a:bodyPr/>
          <a:lstStyle/>
          <a:p>
            <a:r>
              <a:rPr lang="da-DK" b="1" dirty="0"/>
              <a:t>Hvad fik vi?</a:t>
            </a:r>
          </a:p>
        </p:txBody>
      </p:sp>
      <p:sp>
        <p:nvSpPr>
          <p:cNvPr id="3" name="Pladsholder til indhold 2">
            <a:extLst>
              <a:ext uri="{FF2B5EF4-FFF2-40B4-BE49-F238E27FC236}">
                <a16:creationId xmlns:a16="http://schemas.microsoft.com/office/drawing/2014/main" id="{BCC35DB7-B64F-7EDA-BD99-8AF0C9B956F4}"/>
              </a:ext>
            </a:extLst>
          </p:cNvPr>
          <p:cNvSpPr>
            <a:spLocks noGrp="1"/>
          </p:cNvSpPr>
          <p:nvPr>
            <p:ph idx="1"/>
          </p:nvPr>
        </p:nvSpPr>
        <p:spPr>
          <a:xfrm>
            <a:off x="781050" y="1196752"/>
            <a:ext cx="7566025" cy="4659536"/>
          </a:xfrm>
        </p:spPr>
        <p:txBody>
          <a:bodyPr/>
          <a:lstStyle/>
          <a:p>
            <a:r>
              <a:rPr lang="da-DK" dirty="0"/>
              <a:t>Generelle lønstigninger, der sikrer reallønsudvikling</a:t>
            </a:r>
          </a:p>
          <a:p>
            <a:r>
              <a:rPr lang="da-DK" dirty="0"/>
              <a:t>Tiltag til at forbedre funktionaliteten af lokalløn </a:t>
            </a:r>
          </a:p>
          <a:p>
            <a:r>
              <a:rPr lang="da-DK" dirty="0"/>
              <a:t>Løntillæg til chef- og ledende fysioterapeuter </a:t>
            </a:r>
          </a:p>
          <a:p>
            <a:r>
              <a:rPr lang="da-DK" dirty="0" err="1"/>
              <a:t>Fritvalgsordning</a:t>
            </a:r>
            <a:r>
              <a:rPr lang="da-DK" dirty="0"/>
              <a:t> med mere frihed</a:t>
            </a:r>
          </a:p>
          <a:p>
            <a:r>
              <a:rPr lang="da-DK" dirty="0"/>
              <a:t>Forberede familie- og barselsvilkår, barn syg </a:t>
            </a:r>
          </a:p>
          <a:p>
            <a:r>
              <a:rPr lang="da-DK" dirty="0"/>
              <a:t>Forbedringer om forebyggelse af stress </a:t>
            </a:r>
          </a:p>
          <a:p>
            <a:r>
              <a:rPr lang="da-DK" dirty="0"/>
              <a:t>Projekter på arbejdstid og arbejdsmiljø/stressforebyggelse</a:t>
            </a:r>
          </a:p>
          <a:p>
            <a:r>
              <a:rPr lang="da-DK" dirty="0"/>
              <a:t>Ny hviletidsaftale og overarbejdsbetaling for deltidsansatte</a:t>
            </a:r>
          </a:p>
          <a:p>
            <a:r>
              <a:rPr lang="da-DK" dirty="0"/>
              <a:t>Kompetencefonde videreføres</a:t>
            </a:r>
          </a:p>
        </p:txBody>
      </p:sp>
    </p:spTree>
    <p:extLst>
      <p:ext uri="{BB962C8B-B14F-4D97-AF65-F5344CB8AC3E}">
        <p14:creationId xmlns:p14="http://schemas.microsoft.com/office/powerpoint/2010/main" val="240655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E10ECB-50A6-6C8F-1CF2-0BDD9611B2AA}"/>
              </a:ext>
            </a:extLst>
          </p:cNvPr>
          <p:cNvSpPr>
            <a:spLocks noGrp="1"/>
          </p:cNvSpPr>
          <p:nvPr>
            <p:ph type="title"/>
          </p:nvPr>
        </p:nvSpPr>
        <p:spPr/>
        <p:txBody>
          <a:bodyPr/>
          <a:lstStyle/>
          <a:p>
            <a:r>
              <a:rPr lang="da-DK" b="1" dirty="0"/>
              <a:t>Hvad fik vi ikke?</a:t>
            </a:r>
          </a:p>
        </p:txBody>
      </p:sp>
      <p:sp>
        <p:nvSpPr>
          <p:cNvPr id="3" name="Pladsholder til indhold 2">
            <a:extLst>
              <a:ext uri="{FF2B5EF4-FFF2-40B4-BE49-F238E27FC236}">
                <a16:creationId xmlns:a16="http://schemas.microsoft.com/office/drawing/2014/main" id="{8A146280-AE9F-A68E-B418-C178A0AD46A8}"/>
              </a:ext>
            </a:extLst>
          </p:cNvPr>
          <p:cNvSpPr>
            <a:spLocks noGrp="1"/>
          </p:cNvSpPr>
          <p:nvPr>
            <p:ph idx="1"/>
          </p:nvPr>
        </p:nvSpPr>
        <p:spPr/>
        <p:txBody>
          <a:bodyPr/>
          <a:lstStyle/>
          <a:p>
            <a:r>
              <a:rPr lang="da-DK" dirty="0"/>
              <a:t>Selvtilrettelæggende fra kl. 17.00</a:t>
            </a:r>
          </a:p>
          <a:p>
            <a:r>
              <a:rPr lang="da-DK" dirty="0"/>
              <a:t>Erfaringstillæg til kliniske undervisere</a:t>
            </a:r>
          </a:p>
          <a:p>
            <a:r>
              <a:rPr lang="da-DK" dirty="0"/>
              <a:t>Chef – og specialkonsulenter</a:t>
            </a:r>
          </a:p>
          <a:p>
            <a:r>
              <a:rPr lang="da-DK" dirty="0"/>
              <a:t>Tillæg til AMR i Kommuner</a:t>
            </a:r>
          </a:p>
          <a:p>
            <a:pPr marL="0" indent="0">
              <a:buNone/>
            </a:pPr>
            <a:endParaRPr lang="da-DK" dirty="0"/>
          </a:p>
          <a:p>
            <a:r>
              <a:rPr lang="da-DK" dirty="0"/>
              <a:t>En lang række specielle krav i AC-organisationerne </a:t>
            </a:r>
          </a:p>
        </p:txBody>
      </p:sp>
    </p:spTree>
    <p:extLst>
      <p:ext uri="{BB962C8B-B14F-4D97-AF65-F5344CB8AC3E}">
        <p14:creationId xmlns:p14="http://schemas.microsoft.com/office/powerpoint/2010/main" val="187214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9976F7-D67A-77CA-26A4-F57B2485C69B}"/>
              </a:ext>
            </a:extLst>
          </p:cNvPr>
          <p:cNvSpPr>
            <a:spLocks noGrp="1"/>
          </p:cNvSpPr>
          <p:nvPr>
            <p:ph type="title"/>
          </p:nvPr>
        </p:nvSpPr>
        <p:spPr/>
        <p:txBody>
          <a:bodyPr/>
          <a:lstStyle/>
          <a:p>
            <a:r>
              <a:rPr lang="da-DK" b="1" dirty="0"/>
              <a:t>Hvad fik vi afværget?</a:t>
            </a:r>
          </a:p>
        </p:txBody>
      </p:sp>
      <p:sp>
        <p:nvSpPr>
          <p:cNvPr id="3" name="Pladsholder til indhold 2">
            <a:extLst>
              <a:ext uri="{FF2B5EF4-FFF2-40B4-BE49-F238E27FC236}">
                <a16:creationId xmlns:a16="http://schemas.microsoft.com/office/drawing/2014/main" id="{E5095B88-E8E0-C04A-1D0E-849FA2AA80F5}"/>
              </a:ext>
            </a:extLst>
          </p:cNvPr>
          <p:cNvSpPr>
            <a:spLocks noGrp="1"/>
          </p:cNvSpPr>
          <p:nvPr>
            <p:ph idx="1"/>
          </p:nvPr>
        </p:nvSpPr>
        <p:spPr>
          <a:xfrm>
            <a:off x="781050" y="1340768"/>
            <a:ext cx="7566025" cy="4515520"/>
          </a:xfrm>
        </p:spPr>
        <p:txBody>
          <a:bodyPr/>
          <a:lstStyle/>
          <a:p>
            <a:r>
              <a:rPr lang="da-DK" sz="2000" dirty="0"/>
              <a:t>En fælles økonomiske ramme </a:t>
            </a:r>
          </a:p>
          <a:p>
            <a:pPr marL="0" indent="0">
              <a:buNone/>
            </a:pPr>
            <a:endParaRPr lang="da-DK" sz="2000" dirty="0"/>
          </a:p>
          <a:p>
            <a:r>
              <a:rPr lang="da-DK" sz="2000" dirty="0"/>
              <a:t>Langt flere midler fra rammen til lokal løndannelse</a:t>
            </a:r>
            <a:br>
              <a:rPr lang="da-DK" sz="2000" dirty="0"/>
            </a:br>
            <a:endParaRPr lang="da-DK" sz="2000" dirty="0"/>
          </a:p>
          <a:p>
            <a:r>
              <a:rPr lang="da-DK" sz="2000" dirty="0"/>
              <a:t>Reform af lokal løndannelse</a:t>
            </a:r>
            <a:br>
              <a:rPr lang="da-DK" sz="2000" dirty="0"/>
            </a:br>
            <a:r>
              <a:rPr lang="da-DK" sz="2000" dirty="0"/>
              <a:t> </a:t>
            </a:r>
          </a:p>
          <a:p>
            <a:r>
              <a:rPr lang="da-DK" sz="2000" dirty="0"/>
              <a:t>Plustid med individuel forhandling fra ansættelsesstart</a:t>
            </a:r>
          </a:p>
          <a:p>
            <a:pPr marL="0" indent="0">
              <a:buNone/>
            </a:pPr>
            <a:endParaRPr lang="da-DK" sz="2000" dirty="0"/>
          </a:p>
          <a:p>
            <a:r>
              <a:rPr lang="da-DK" sz="2000" dirty="0"/>
              <a:t>Fjernelse af minimumstillæg</a:t>
            </a:r>
            <a:br>
              <a:rPr lang="da-DK" sz="2000" dirty="0"/>
            </a:br>
            <a:endParaRPr lang="da-DK" sz="2000" dirty="0"/>
          </a:p>
          <a:p>
            <a:r>
              <a:rPr lang="da-DK" sz="2000" dirty="0"/>
              <a:t>Ændring af AKUT-systemet</a:t>
            </a:r>
          </a:p>
          <a:p>
            <a:endParaRPr lang="da-DK" dirty="0"/>
          </a:p>
          <a:p>
            <a:pPr marL="0" indent="0">
              <a:buNone/>
            </a:pPr>
            <a:endParaRPr lang="da-DK"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413344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FCC4E84-0286-A843-F0CD-B63CBA08C776}"/>
              </a:ext>
            </a:extLst>
          </p:cNvPr>
          <p:cNvSpPr>
            <a:spLocks noGrp="1"/>
          </p:cNvSpPr>
          <p:nvPr>
            <p:ph type="ctrTitle"/>
          </p:nvPr>
        </p:nvSpPr>
        <p:spPr/>
        <p:txBody>
          <a:bodyPr/>
          <a:lstStyle/>
          <a:p>
            <a:pPr algn="ctr"/>
            <a:r>
              <a:rPr lang="da-DK" b="1" dirty="0"/>
              <a:t>Den økonomiske ramme</a:t>
            </a:r>
          </a:p>
        </p:txBody>
      </p:sp>
    </p:spTree>
    <p:extLst>
      <p:ext uri="{BB962C8B-B14F-4D97-AF65-F5344CB8AC3E}">
        <p14:creationId xmlns:p14="http://schemas.microsoft.com/office/powerpoint/2010/main" val="81801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0E1D6E-868A-E075-E429-0B7CE77279B2}"/>
              </a:ext>
            </a:extLst>
          </p:cNvPr>
          <p:cNvSpPr>
            <a:spLocks noGrp="1"/>
          </p:cNvSpPr>
          <p:nvPr>
            <p:ph type="title"/>
          </p:nvPr>
        </p:nvSpPr>
        <p:spPr/>
        <p:txBody>
          <a:bodyPr/>
          <a:lstStyle/>
          <a:p>
            <a:r>
              <a:rPr lang="da-DK" dirty="0"/>
              <a:t>Økonomisk ramme og lønudvikling i overenskomsten for kommunerne </a:t>
            </a:r>
          </a:p>
        </p:txBody>
      </p:sp>
      <p:pic>
        <p:nvPicPr>
          <p:cNvPr id="6" name="Pladsholder til indhold 5">
            <a:extLst>
              <a:ext uri="{FF2B5EF4-FFF2-40B4-BE49-F238E27FC236}">
                <a16:creationId xmlns:a16="http://schemas.microsoft.com/office/drawing/2014/main" id="{B858845D-2614-89AF-D5D7-A841B6E6359C}"/>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781050" y="2390559"/>
            <a:ext cx="7566025" cy="2816658"/>
          </a:xfrm>
          <a:prstGeom prst="rect">
            <a:avLst/>
          </a:prstGeom>
          <a:noFill/>
          <a:ln>
            <a:noFill/>
          </a:ln>
        </p:spPr>
      </p:pic>
    </p:spTree>
    <p:extLst>
      <p:ext uri="{BB962C8B-B14F-4D97-AF65-F5344CB8AC3E}">
        <p14:creationId xmlns:p14="http://schemas.microsoft.com/office/powerpoint/2010/main" val="1986546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54ABB-2C17-0C7B-64BD-828A38BB1F7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C9A6B2-A61E-A341-06CE-939F603C4E29}"/>
              </a:ext>
            </a:extLst>
          </p:cNvPr>
          <p:cNvSpPr>
            <a:spLocks noGrp="1"/>
          </p:cNvSpPr>
          <p:nvPr>
            <p:ph type="title"/>
          </p:nvPr>
        </p:nvSpPr>
        <p:spPr>
          <a:xfrm>
            <a:off x="827584" y="692696"/>
            <a:ext cx="6919913" cy="504056"/>
          </a:xfrm>
        </p:spPr>
        <p:txBody>
          <a:bodyPr>
            <a:normAutofit fontScale="90000"/>
          </a:bodyPr>
          <a:lstStyle/>
          <a:p>
            <a:r>
              <a:rPr lang="da-DK" sz="2200" dirty="0"/>
              <a:t>Økonomisk ramme og lønudvikling i overenskomsten i kommunerne</a:t>
            </a:r>
          </a:p>
        </p:txBody>
      </p:sp>
      <p:sp>
        <p:nvSpPr>
          <p:cNvPr id="3" name="Pladsholder til indhold 2">
            <a:extLst>
              <a:ext uri="{FF2B5EF4-FFF2-40B4-BE49-F238E27FC236}">
                <a16:creationId xmlns:a16="http://schemas.microsoft.com/office/drawing/2014/main" id="{A231F7AA-F59D-7CED-1C39-EC009CF9ECB3}"/>
              </a:ext>
            </a:extLst>
          </p:cNvPr>
          <p:cNvSpPr>
            <a:spLocks noGrp="1"/>
          </p:cNvSpPr>
          <p:nvPr>
            <p:ph idx="1"/>
          </p:nvPr>
        </p:nvSpPr>
        <p:spPr>
          <a:xfrm>
            <a:off x="628650" y="1340768"/>
            <a:ext cx="7886700" cy="4469722"/>
          </a:xfrm>
        </p:spPr>
        <p:txBody>
          <a:bodyPr>
            <a:normAutofit fontScale="77500" lnSpcReduction="20000"/>
          </a:bodyPr>
          <a:lstStyle/>
          <a:p>
            <a:pPr marL="0" indent="0">
              <a:buNone/>
            </a:pPr>
            <a:endParaRPr lang="da-DK" sz="1950" b="1" u="sng" dirty="0"/>
          </a:p>
          <a:p>
            <a:pPr marL="0" indent="0">
              <a:buNone/>
            </a:pPr>
            <a:r>
              <a:rPr lang="da-DK" sz="2300" u="sng" dirty="0"/>
              <a:t>Økonomisk ramme og overordnet resultat</a:t>
            </a:r>
          </a:p>
          <a:p>
            <a:r>
              <a:rPr lang="da-DK" dirty="0"/>
              <a:t>Samlet økonomisk ramme: 9,09 % </a:t>
            </a:r>
          </a:p>
          <a:p>
            <a:r>
              <a:rPr lang="da-DK" dirty="0"/>
              <a:t>Forventet inflation 4,4 % </a:t>
            </a:r>
          </a:p>
          <a:p>
            <a:r>
              <a:rPr lang="da-DK" dirty="0"/>
              <a:t>Generelle lønstigninger: 6,27 % </a:t>
            </a:r>
          </a:p>
          <a:p>
            <a:r>
              <a:rPr lang="da-DK" dirty="0"/>
              <a:t>Lønudvikling består af: centrale lønstigninger, lokal løndannelser og organisationsmidler </a:t>
            </a:r>
          </a:p>
          <a:p>
            <a:r>
              <a:rPr lang="da-DK" dirty="0"/>
              <a:t>Løn reguleres via reguleringsordningen</a:t>
            </a:r>
          </a:p>
          <a:p>
            <a:pPr marL="0" indent="0">
              <a:buNone/>
            </a:pPr>
            <a:endParaRPr lang="da-DK" sz="1650" dirty="0"/>
          </a:p>
          <a:p>
            <a:pPr marL="0" indent="0">
              <a:buNone/>
            </a:pPr>
            <a:r>
              <a:rPr lang="da-DK" u="sng" dirty="0"/>
              <a:t>Fordelingen af lønstigninger er:</a:t>
            </a:r>
          </a:p>
          <a:p>
            <a:r>
              <a:rPr lang="da-DK" dirty="0"/>
              <a:t>1. april 2026: 2,20 %</a:t>
            </a:r>
          </a:p>
          <a:p>
            <a:r>
              <a:rPr lang="da-DK" dirty="0"/>
              <a:t>1. oktober 2026: 0,70 %</a:t>
            </a:r>
          </a:p>
          <a:p>
            <a:r>
              <a:rPr lang="da-DK" dirty="0"/>
              <a:t>1. oktober 2027: 0,70 %</a:t>
            </a:r>
          </a:p>
          <a:p>
            <a:r>
              <a:rPr lang="da-DK" dirty="0"/>
              <a:t>1. april 2028: 1,60 %</a:t>
            </a:r>
          </a:p>
          <a:p>
            <a:r>
              <a:rPr lang="da-DK" dirty="0"/>
              <a:t>1. oktober 2028: 0,70 %</a:t>
            </a:r>
          </a:p>
          <a:p>
            <a:r>
              <a:rPr lang="da-DK" dirty="0"/>
              <a:t>1. januar 2029: 0,16 %</a:t>
            </a:r>
          </a:p>
          <a:p>
            <a:endParaRPr lang="da-DK" dirty="0"/>
          </a:p>
        </p:txBody>
      </p:sp>
    </p:spTree>
    <p:extLst>
      <p:ext uri="{BB962C8B-B14F-4D97-AF65-F5344CB8AC3E}">
        <p14:creationId xmlns:p14="http://schemas.microsoft.com/office/powerpoint/2010/main" val="3553122076"/>
      </p:ext>
    </p:extLst>
  </p:cSld>
  <p:clrMapOvr>
    <a:masterClrMapping/>
  </p:clrMapOvr>
</p:sld>
</file>

<file path=ppt/theme/theme1.xml><?xml version="1.0" encoding="utf-8"?>
<a:theme xmlns:a="http://schemas.openxmlformats.org/drawingml/2006/main" name="DFYTemplateBlaa">
  <a:themeElements>
    <a:clrScheme name="DFYTemplateBlaa 1">
      <a:dk1>
        <a:srgbClr val="000000"/>
      </a:dk1>
      <a:lt1>
        <a:srgbClr val="FFFFFF"/>
      </a:lt1>
      <a:dk2>
        <a:srgbClr val="000000"/>
      </a:dk2>
      <a:lt2>
        <a:srgbClr val="C41154"/>
      </a:lt2>
      <a:accent1>
        <a:srgbClr val="DEB92C"/>
      </a:accent1>
      <a:accent2>
        <a:srgbClr val="A8BEC4"/>
      </a:accent2>
      <a:accent3>
        <a:srgbClr val="FFFFFF"/>
      </a:accent3>
      <a:accent4>
        <a:srgbClr val="000000"/>
      </a:accent4>
      <a:accent5>
        <a:srgbClr val="ECD9AC"/>
      </a:accent5>
      <a:accent6>
        <a:srgbClr val="98ACB1"/>
      </a:accent6>
      <a:hlink>
        <a:srgbClr val="CEC7BF"/>
      </a:hlink>
      <a:folHlink>
        <a:srgbClr val="BFBFBF"/>
      </a:folHlink>
    </a:clrScheme>
    <a:fontScheme name="DFYTemplateBlaa">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FF66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a-DK"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FF66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a-DK"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FYTemplateBlaa 1">
        <a:dk1>
          <a:srgbClr val="000000"/>
        </a:dk1>
        <a:lt1>
          <a:srgbClr val="FFFFFF"/>
        </a:lt1>
        <a:dk2>
          <a:srgbClr val="000000"/>
        </a:dk2>
        <a:lt2>
          <a:srgbClr val="C41154"/>
        </a:lt2>
        <a:accent1>
          <a:srgbClr val="DEB92C"/>
        </a:accent1>
        <a:accent2>
          <a:srgbClr val="A8BEC4"/>
        </a:accent2>
        <a:accent3>
          <a:srgbClr val="FFFFFF"/>
        </a:accent3>
        <a:accent4>
          <a:srgbClr val="000000"/>
        </a:accent4>
        <a:accent5>
          <a:srgbClr val="ECD9AC"/>
        </a:accent5>
        <a:accent6>
          <a:srgbClr val="98ACB1"/>
        </a:accent6>
        <a:hlink>
          <a:srgbClr val="CEC7BF"/>
        </a:hlink>
        <a:folHlink>
          <a:srgbClr val="BFBF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æsentation1" id="{F6D47975-6C6A-4FC2-BDF3-0E780BE4D6BB}" vid="{CCDBFDB6-B94B-4C4B-8BDA-780E29023854}"/>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E3885CC083B7A41864F2F1E239007F1" ma:contentTypeVersion="4" ma:contentTypeDescription="Create a new document." ma:contentTypeScope="" ma:versionID="e469d13f65434dde200991e70e814762">
  <xsd:schema xmlns:xsd="http://www.w3.org/2001/XMLSchema" xmlns:xs="http://www.w3.org/2001/XMLSchema" xmlns:p="http://schemas.microsoft.com/office/2006/metadata/properties" xmlns:ns2="87a71376-877a-4508-8a89-ba933e91b9c9" targetNamespace="http://schemas.microsoft.com/office/2006/metadata/properties" ma:root="true" ma:fieldsID="07fcd41a2098f309acc9129b6c2a6c2a" ns2:_="">
    <xsd:import namespace="87a71376-877a-4508-8a89-ba933e91b9c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a71376-877a-4508-8a89-ba933e91b9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CC9319-9FC5-4403-AD18-F96F6027051D}">
  <ds:schemaRefs>
    <ds:schemaRef ds:uri="http://schemas.microsoft.com/sharepoint/v3/contenttype/forms"/>
  </ds:schemaRefs>
</ds:datastoreItem>
</file>

<file path=customXml/itemProps2.xml><?xml version="1.0" encoding="utf-8"?>
<ds:datastoreItem xmlns:ds="http://schemas.openxmlformats.org/officeDocument/2006/customXml" ds:itemID="{BAFA22B1-1197-4CA2-973D-7FB5EA7602B6}">
  <ds:schemaRefs>
    <ds:schemaRef ds:uri="http://schemas.microsoft.com/office/2006/metadata/properties"/>
    <ds:schemaRef ds:uri="http://schemas.microsoft.com/office/2006/documentManagement/types"/>
    <ds:schemaRef ds:uri="87a71376-877a-4508-8a89-ba933e91b9c9"/>
    <ds:schemaRef ds:uri="http://purl.org/dc/dcmitype/"/>
    <ds:schemaRef ds:uri="http://schemas.openxmlformats.org/package/2006/metadata/core-properties"/>
    <ds:schemaRef ds:uri="http://www.w3.org/XML/1998/namespace"/>
    <ds:schemaRef ds:uri="http://schemas.microsoft.com/office/infopath/2007/PartnerControls"/>
    <ds:schemaRef ds:uri="http://purl.org/dc/terms/"/>
    <ds:schemaRef ds:uri="http://purl.org/dc/elements/1.1/"/>
  </ds:schemaRefs>
</ds:datastoreItem>
</file>

<file path=customXml/itemProps3.xml><?xml version="1.0" encoding="utf-8"?>
<ds:datastoreItem xmlns:ds="http://schemas.openxmlformats.org/officeDocument/2006/customXml" ds:itemID="{CF1E418D-7481-472C-AE54-D8C7E3126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a71376-877a-4508-8a89-ba933e91b9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TotalTime>
  <Words>3231</Words>
  <Application>Microsoft Office PowerPoint</Application>
  <PresentationFormat>Skærmshow (4:3)</PresentationFormat>
  <Paragraphs>333</Paragraphs>
  <Slides>33</Slides>
  <Notes>20</Notes>
  <HiddenSlides>0</HiddenSlides>
  <MMClips>0</MMClips>
  <ScaleCrop>false</ScaleCrop>
  <HeadingPairs>
    <vt:vector size="6" baseType="variant">
      <vt:variant>
        <vt:lpstr>Benyttede skrifttyper</vt:lpstr>
      </vt:variant>
      <vt:variant>
        <vt:i4>1</vt:i4>
      </vt:variant>
      <vt:variant>
        <vt:lpstr>Tema</vt:lpstr>
      </vt:variant>
      <vt:variant>
        <vt:i4>1</vt:i4>
      </vt:variant>
      <vt:variant>
        <vt:lpstr>Slidetitler</vt:lpstr>
      </vt:variant>
      <vt:variant>
        <vt:i4>33</vt:i4>
      </vt:variant>
    </vt:vector>
  </HeadingPairs>
  <TitlesOfParts>
    <vt:vector size="35" baseType="lpstr">
      <vt:lpstr>Arial</vt:lpstr>
      <vt:lpstr>DFYTemplateBlaa</vt:lpstr>
      <vt:lpstr> Gruppemøde omkring OK26 på det kommunale område</vt:lpstr>
      <vt:lpstr>OK26 – forhandlingsprocessen</vt:lpstr>
      <vt:lpstr>OK26 – AC-fællesskabets afsæt og strategi  for forhandlingerne</vt:lpstr>
      <vt:lpstr>Hvad fik vi?</vt:lpstr>
      <vt:lpstr>Hvad fik vi ikke?</vt:lpstr>
      <vt:lpstr>Hvad fik vi afværget?</vt:lpstr>
      <vt:lpstr>Den økonomiske ramme</vt:lpstr>
      <vt:lpstr>Økonomisk ramme og lønudvikling i overenskomsten for kommunerne </vt:lpstr>
      <vt:lpstr>Økonomisk ramme og lønudvikling i overenskomsten i kommunerne</vt:lpstr>
      <vt:lpstr>Økonomisk ramme og lønudvikling i overenskomsten</vt:lpstr>
      <vt:lpstr>Løn – lokal løndannelse</vt:lpstr>
      <vt:lpstr>Lokal løndannelse for kommunerne</vt:lpstr>
      <vt:lpstr>Fritvalgslønkonto og en frihedsordning </vt:lpstr>
      <vt:lpstr>Fritvalgslønkonto og en frihedsordning</vt:lpstr>
      <vt:lpstr>Fritvalgskonto</vt:lpstr>
      <vt:lpstr>Forbedringer af Familierettigheder</vt:lpstr>
      <vt:lpstr>Forbedring i forhold til barn syg</vt:lpstr>
      <vt:lpstr>Forbedring ift. fravær af familiemæssige årsager</vt:lpstr>
      <vt:lpstr>Fravær af familiemæssige årsager Virkning fra 1. april 2026</vt:lpstr>
      <vt:lpstr>Fravær af familiemæssige årsager</vt:lpstr>
      <vt:lpstr>Fravær af familiemæssige årsager (fortsat)</vt:lpstr>
      <vt:lpstr>Arbejdstid</vt:lpstr>
      <vt:lpstr>Arbejdstid</vt:lpstr>
      <vt:lpstr>Arbejdstid – deltidsdommen </vt:lpstr>
      <vt:lpstr>Arbejdstid - fortsat</vt:lpstr>
      <vt:lpstr>TR</vt:lpstr>
      <vt:lpstr>TR </vt:lpstr>
      <vt:lpstr>Arbejdsmiljø</vt:lpstr>
      <vt:lpstr>Arbejdsmiljø</vt:lpstr>
      <vt:lpstr>Kompetenceudvikling</vt:lpstr>
      <vt:lpstr>Kompetenceudvikling</vt:lpstr>
      <vt:lpstr>Hvad har vi fået helt kort?</vt:lpstr>
      <vt:lpstr>Hovedbestyrelsens anbefaling ved urafstemning 13. – 27. marts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HB-møde mandag 6. marts 2023</dc:title>
  <dc:creator>Niels Erik Kaaber Rasmussen</dc:creator>
  <cp:lastModifiedBy>Martin Lægg</cp:lastModifiedBy>
  <cp:revision>76</cp:revision>
  <cp:lastPrinted>2007-05-29T09:20:25Z</cp:lastPrinted>
  <dcterms:created xsi:type="dcterms:W3CDTF">2023-03-06T12:03:11Z</dcterms:created>
  <dcterms:modified xsi:type="dcterms:W3CDTF">2026-03-24T08:48:32Z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0x0101007E3885CC083B7A41864F2F1E239007F1</vt:lpwstr>
  </property>
</Properties>
</file>