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p:sldMasterIdLst>
    <p:sldMasterId id="2147483648" r:id="rId4"/>
  </p:sldMasterIdLst>
  <p:notesMasterIdLst>
    <p:notesMasterId r:id="rId38"/>
  </p:notesMasterIdLst>
  <p:sldIdLst>
    <p:sldId id="743" r:id="rId5"/>
    <p:sldId id="813" r:id="rId6"/>
    <p:sldId id="756" r:id="rId7"/>
    <p:sldId id="763" r:id="rId8"/>
    <p:sldId id="764" r:id="rId9"/>
    <p:sldId id="765" r:id="rId10"/>
    <p:sldId id="774" r:id="rId11"/>
    <p:sldId id="804" r:id="rId12"/>
    <p:sldId id="257" r:id="rId13"/>
    <p:sldId id="260" r:id="rId14"/>
    <p:sldId id="812" r:id="rId15"/>
    <p:sldId id="264" r:id="rId16"/>
    <p:sldId id="775" r:id="rId17"/>
    <p:sldId id="753" r:id="rId18"/>
    <p:sldId id="777" r:id="rId19"/>
    <p:sldId id="760" r:id="rId20"/>
    <p:sldId id="784" r:id="rId21"/>
    <p:sldId id="785" r:id="rId22"/>
    <p:sldId id="790" r:id="rId23"/>
    <p:sldId id="791" r:id="rId24"/>
    <p:sldId id="792" r:id="rId25"/>
    <p:sldId id="781" r:id="rId26"/>
    <p:sldId id="761" r:id="rId27"/>
    <p:sldId id="801" r:id="rId28"/>
    <p:sldId id="758" r:id="rId29"/>
    <p:sldId id="782" r:id="rId30"/>
    <p:sldId id="770" r:id="rId31"/>
    <p:sldId id="783" r:id="rId32"/>
    <p:sldId id="771" r:id="rId33"/>
    <p:sldId id="779" r:id="rId34"/>
    <p:sldId id="269" r:id="rId35"/>
    <p:sldId id="807" r:id="rId36"/>
    <p:sldId id="282" r:id="rId37"/>
  </p:sldIdLst>
  <p:sldSz cx="9144000" cy="6858000" type="screen4x3"/>
  <p:notesSz cx="6805613" cy="9939338"/>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1154"/>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70981" autoAdjust="0"/>
  </p:normalViewPr>
  <p:slideViewPr>
    <p:cSldViewPr>
      <p:cViewPr varScale="1">
        <p:scale>
          <a:sx n="90" d="100"/>
          <a:sy n="90" d="100"/>
        </p:scale>
        <p:origin x="1446" y="78"/>
      </p:cViewPr>
      <p:guideLst/>
    </p:cSldViewPr>
  </p:slideViewPr>
  <p:notesTextViewPr>
    <p:cViewPr>
      <p:scale>
        <a:sx n="75" d="100"/>
        <a:sy n="75"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AAC9E50A-DE62-C761-0BE7-0DD2BB2C4315}"/>
              </a:ext>
            </a:extLst>
          </p:cNvPr>
          <p:cNvSpPr>
            <a:spLocks noGrp="1" noChangeArrowheads="1"/>
          </p:cNvSpPr>
          <p:nvPr>
            <p:ph type="hdr" sz="quarter"/>
          </p:nvPr>
        </p:nvSpPr>
        <p:spPr bwMode="auto">
          <a:xfrm>
            <a:off x="0"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ltLang="da-DK"/>
          </a:p>
        </p:txBody>
      </p:sp>
      <p:sp>
        <p:nvSpPr>
          <p:cNvPr id="24579" name="Rectangle 3">
            <a:extLst>
              <a:ext uri="{FF2B5EF4-FFF2-40B4-BE49-F238E27FC236}">
                <a16:creationId xmlns:a16="http://schemas.microsoft.com/office/drawing/2014/main" id="{8B728D7B-F931-53B8-74DB-DF84467FE68C}"/>
              </a:ext>
            </a:extLst>
          </p:cNvPr>
          <p:cNvSpPr>
            <a:spLocks noGrp="1" noChangeArrowheads="1"/>
          </p:cNvSpPr>
          <p:nvPr>
            <p:ph type="dt" idx="1"/>
          </p:nvPr>
        </p:nvSpPr>
        <p:spPr bwMode="auto">
          <a:xfrm>
            <a:off x="3854450"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da-DK"/>
          </a:p>
        </p:txBody>
      </p:sp>
      <p:sp>
        <p:nvSpPr>
          <p:cNvPr id="3076" name="Rectangle 4">
            <a:extLst>
              <a:ext uri="{FF2B5EF4-FFF2-40B4-BE49-F238E27FC236}">
                <a16:creationId xmlns:a16="http://schemas.microsoft.com/office/drawing/2014/main" id="{3CB6724B-0F41-B970-BE59-78E70D869E2F}"/>
              </a:ext>
            </a:extLst>
          </p:cNvPr>
          <p:cNvSpPr>
            <a:spLocks noGrp="1" noRot="1" noChangeAspect="1" noChangeArrowheads="1" noTextEdit="1"/>
          </p:cNvSpPr>
          <p:nvPr>
            <p:ph type="sldImg" idx="2"/>
          </p:nvPr>
        </p:nvSpPr>
        <p:spPr bwMode="auto">
          <a:xfrm>
            <a:off x="920750" y="746125"/>
            <a:ext cx="4965700" cy="37258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4581" name="Rectangle 5">
            <a:extLst>
              <a:ext uri="{FF2B5EF4-FFF2-40B4-BE49-F238E27FC236}">
                <a16:creationId xmlns:a16="http://schemas.microsoft.com/office/drawing/2014/main" id="{786F2953-EF38-B577-87FF-C00A314E03F3}"/>
              </a:ext>
            </a:extLst>
          </p:cNvPr>
          <p:cNvSpPr>
            <a:spLocks noGrp="1" noChangeArrowheads="1"/>
          </p:cNvSpPr>
          <p:nvPr>
            <p:ph type="body" sz="quarter" idx="3"/>
          </p:nvPr>
        </p:nvSpPr>
        <p:spPr bwMode="auto">
          <a:xfrm>
            <a:off x="681038" y="4721225"/>
            <a:ext cx="5443537" cy="4471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da-DK" noProof="0"/>
              <a:t>Click to edit Master text styles</a:t>
            </a:r>
          </a:p>
          <a:p>
            <a:pPr lvl="1"/>
            <a:r>
              <a:rPr lang="en-US" altLang="da-DK" noProof="0"/>
              <a:t>Second level</a:t>
            </a:r>
          </a:p>
          <a:p>
            <a:pPr lvl="2"/>
            <a:r>
              <a:rPr lang="en-US" altLang="da-DK" noProof="0"/>
              <a:t>Third level</a:t>
            </a:r>
          </a:p>
          <a:p>
            <a:pPr lvl="3"/>
            <a:r>
              <a:rPr lang="en-US" altLang="da-DK" noProof="0"/>
              <a:t>Fourth level</a:t>
            </a:r>
          </a:p>
          <a:p>
            <a:pPr lvl="4"/>
            <a:r>
              <a:rPr lang="en-US" altLang="da-DK" noProof="0"/>
              <a:t>Fifth level</a:t>
            </a:r>
          </a:p>
        </p:txBody>
      </p:sp>
      <p:sp>
        <p:nvSpPr>
          <p:cNvPr id="24582" name="Rectangle 6">
            <a:extLst>
              <a:ext uri="{FF2B5EF4-FFF2-40B4-BE49-F238E27FC236}">
                <a16:creationId xmlns:a16="http://schemas.microsoft.com/office/drawing/2014/main" id="{BF30DA26-855D-FFE1-6FAA-783E5C600CC1}"/>
              </a:ext>
            </a:extLst>
          </p:cNvPr>
          <p:cNvSpPr>
            <a:spLocks noGrp="1" noChangeArrowheads="1"/>
          </p:cNvSpPr>
          <p:nvPr>
            <p:ph type="ftr" sz="quarter" idx="4"/>
          </p:nvPr>
        </p:nvSpPr>
        <p:spPr bwMode="auto">
          <a:xfrm>
            <a:off x="0" y="9440863"/>
            <a:ext cx="294957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ltLang="da-DK"/>
          </a:p>
        </p:txBody>
      </p:sp>
      <p:sp>
        <p:nvSpPr>
          <p:cNvPr id="24583" name="Rectangle 7">
            <a:extLst>
              <a:ext uri="{FF2B5EF4-FFF2-40B4-BE49-F238E27FC236}">
                <a16:creationId xmlns:a16="http://schemas.microsoft.com/office/drawing/2014/main" id="{F1773D64-BDC6-C198-0CB9-7EE765AFA85A}"/>
              </a:ext>
            </a:extLst>
          </p:cNvPr>
          <p:cNvSpPr>
            <a:spLocks noGrp="1" noChangeArrowheads="1"/>
          </p:cNvSpPr>
          <p:nvPr>
            <p:ph type="sldNum" sz="quarter" idx="5"/>
          </p:nvPr>
        </p:nvSpPr>
        <p:spPr bwMode="auto">
          <a:xfrm>
            <a:off x="3854450" y="9440863"/>
            <a:ext cx="294957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15CCE30C-A6EF-4598-A331-1C964BEC415A}" type="slidenum">
              <a:rPr lang="en-US" altLang="da-DK"/>
              <a:pPr/>
              <a:t>‹nr.›</a:t>
            </a:fld>
            <a:endParaRPr lang="en-US" altLang="da-DK"/>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Selve forligsteksten ligger på Danske Fysioterapeuters hjemmeside – på dette møde dykker vi ned i de emner, som er mest relevante for jer, samt giver et overblik over, hvordan overenskomstkravene er landet.</a:t>
            </a:r>
          </a:p>
          <a:p>
            <a:endParaRPr lang="da-DK" dirty="0"/>
          </a:p>
          <a:p>
            <a:r>
              <a:rPr lang="da-DK" dirty="0"/>
              <a:t>Vi håber, at disse slides kan hjælpe jer til dialogen med jeres kolleger på arbejdspladsen forud for urafstemningen.</a:t>
            </a:r>
          </a:p>
          <a:p>
            <a:endParaRPr lang="da-DK" dirty="0"/>
          </a:p>
          <a:p>
            <a:endParaRPr lang="da-DK" dirty="0"/>
          </a:p>
          <a:p>
            <a:endParaRPr lang="da-DK" dirty="0"/>
          </a:p>
          <a:p>
            <a:endParaRPr lang="da-DK" dirty="0"/>
          </a:p>
          <a:p>
            <a:endParaRPr lang="da-DK" sz="1200" b="0" kern="1200" dirty="0">
              <a:solidFill>
                <a:schemeClr val="tx1"/>
              </a:solidFill>
              <a:effectLst/>
              <a:latin typeface="Arial" panose="020B0604020202020204" pitchFamily="34" charset="0"/>
              <a:ea typeface="+mn-ea"/>
              <a:cs typeface="+mn-cs"/>
            </a:endParaRPr>
          </a:p>
          <a:p>
            <a:r>
              <a:rPr lang="da-DK" sz="1200" b="0" kern="1200" dirty="0">
                <a:solidFill>
                  <a:schemeClr val="tx1"/>
                </a:solidFill>
                <a:effectLst/>
                <a:latin typeface="Arial" panose="020B0604020202020204" pitchFamily="34" charset="0"/>
                <a:ea typeface="+mn-ea"/>
                <a:cs typeface="+mn-cs"/>
              </a:rPr>
              <a:t> </a:t>
            </a:r>
          </a:p>
          <a:p>
            <a:endParaRPr lang="da-DK" dirty="0"/>
          </a:p>
        </p:txBody>
      </p:sp>
      <p:sp>
        <p:nvSpPr>
          <p:cNvPr id="4" name="Pladsholder til slidenummer 3"/>
          <p:cNvSpPr>
            <a:spLocks noGrp="1"/>
          </p:cNvSpPr>
          <p:nvPr>
            <p:ph type="sldNum" sz="quarter" idx="5"/>
          </p:nvPr>
        </p:nvSpPr>
        <p:spPr/>
        <p:txBody>
          <a:bodyPr/>
          <a:lstStyle/>
          <a:p>
            <a:pPr>
              <a:defRPr/>
            </a:pPr>
            <a:fld id="{CA16CF01-61A9-4B72-8A1B-C2E417F29731}" type="slidenum">
              <a:rPr lang="en-US" altLang="da-DK" smtClean="0"/>
              <a:pPr>
                <a:defRPr/>
              </a:pPr>
              <a:t>1</a:t>
            </a:fld>
            <a:endParaRPr lang="en-US" altLang="da-DK"/>
          </a:p>
        </p:txBody>
      </p:sp>
    </p:spTree>
    <p:extLst>
      <p:ext uri="{BB962C8B-B14F-4D97-AF65-F5344CB8AC3E}">
        <p14:creationId xmlns:p14="http://schemas.microsoft.com/office/powerpoint/2010/main" val="23201223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da-DK" dirty="0"/>
              <a:t>Ordlyden af overenskomstens bestemmelse om barns 1 og 2. sygedag ud over tilføjelserne om 3. sygedag og hjemkaldelsesdagen ændres ikke</a:t>
            </a:r>
          </a:p>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18</a:t>
            </a:fld>
            <a:endParaRPr lang="en-US" altLang="da-DK"/>
          </a:p>
        </p:txBody>
      </p:sp>
    </p:spTree>
    <p:extLst>
      <p:ext uri="{BB962C8B-B14F-4D97-AF65-F5344CB8AC3E}">
        <p14:creationId xmlns:p14="http://schemas.microsoft.com/office/powerpoint/2010/main" val="37739384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Det er de 6 uger med </a:t>
            </a:r>
            <a:r>
              <a:rPr lang="da-DK" dirty="0" err="1"/>
              <a:t>lønret</a:t>
            </a:r>
            <a:r>
              <a:rPr lang="da-DK" dirty="0"/>
              <a:t>, der deles mellem forældrene, sociale forældre og nærtstående familiemedlemmer, der udvides med 2 uger, således at der er 8 uger til deling </a:t>
            </a:r>
          </a:p>
          <a:p>
            <a:endParaRPr lang="da-DK" dirty="0"/>
          </a:p>
          <a:p>
            <a:r>
              <a:rPr lang="da-DK" sz="1200" kern="1200" dirty="0">
                <a:solidFill>
                  <a:schemeClr val="tx1"/>
                </a:solidFill>
                <a:effectLst/>
                <a:latin typeface="Arial" panose="020B0604020202020204" pitchFamily="34" charset="0"/>
                <a:ea typeface="+mn-ea"/>
                <a:cs typeface="+mn-cs"/>
              </a:rPr>
              <a:t>Mor/far(medmor)/sociale forældre (og til dels nærtstående familiemedlemmer) sidestilles for så vidt angår retten til at være fraværende med løn, når fravær med </a:t>
            </a:r>
            <a:r>
              <a:rPr lang="da-DK" sz="1200" kern="1200" dirty="0" err="1">
                <a:solidFill>
                  <a:schemeClr val="tx1"/>
                </a:solidFill>
                <a:effectLst/>
                <a:latin typeface="Arial" panose="020B0604020202020204" pitchFamily="34" charset="0"/>
                <a:ea typeface="+mn-ea"/>
                <a:cs typeface="+mn-cs"/>
              </a:rPr>
              <a:t>barselsdagpenge</a:t>
            </a:r>
            <a:r>
              <a:rPr lang="da-DK" sz="1200" kern="1200" dirty="0">
                <a:solidFill>
                  <a:schemeClr val="tx1"/>
                </a:solidFill>
                <a:effectLst/>
                <a:latin typeface="Arial" panose="020B0604020202020204" pitchFamily="34" charset="0"/>
                <a:ea typeface="+mn-ea"/>
                <a:cs typeface="+mn-cs"/>
              </a:rPr>
              <a:t> kan overføres til dem efter barselsloven</a:t>
            </a:r>
          </a:p>
          <a:p>
            <a:endParaRPr lang="da-DK" sz="1200" kern="1200" dirty="0">
              <a:solidFill>
                <a:schemeClr val="tx1"/>
              </a:solidFill>
              <a:effectLst/>
              <a:latin typeface="Arial" panose="020B0604020202020204" pitchFamily="34" charset="0"/>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da-DK" sz="1200" kern="1200" dirty="0">
                <a:solidFill>
                  <a:schemeClr val="tx1"/>
                </a:solidFill>
                <a:effectLst/>
                <a:latin typeface="Arial" panose="020B0604020202020204" pitchFamily="34" charset="0"/>
                <a:ea typeface="+mn-ea"/>
                <a:cs typeface="+mn-cs"/>
              </a:rPr>
              <a:t>”Fædreorloven” kan forlænges ved barnets hospitalsindlæggelse og forældre til børn, der kommer på tidligt hjemmeophold, kan også få forlænget deres fraværsret med løn.</a:t>
            </a:r>
          </a:p>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20</a:t>
            </a:fld>
            <a:endParaRPr lang="en-US" altLang="da-DK"/>
          </a:p>
        </p:txBody>
      </p:sp>
    </p:spTree>
    <p:extLst>
      <p:ext uri="{BB962C8B-B14F-4D97-AF65-F5344CB8AC3E}">
        <p14:creationId xmlns:p14="http://schemas.microsoft.com/office/powerpoint/2010/main" val="41340704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da-DK" dirty="0"/>
              <a:t>Eneforældre, altså forældre der ikke bor sammen med den anden forælder og har eneforældremyndighed over barnet får en yderligere ret til løn under fravær på 10 uger.</a:t>
            </a:r>
          </a:p>
          <a:p>
            <a:endParaRPr lang="da-DK" dirty="0"/>
          </a:p>
          <a:p>
            <a:endParaRPr lang="da-DK" dirty="0"/>
          </a:p>
          <a:p>
            <a:pPr marL="0" indent="0">
              <a:buNone/>
            </a:pPr>
            <a:endParaRPr lang="da-DK" dirty="0"/>
          </a:p>
          <a:p>
            <a:r>
              <a:rPr lang="da-DK" dirty="0"/>
              <a:t>Har en medarbejder valgt pension i stedet for løn som en del af </a:t>
            </a:r>
            <a:r>
              <a:rPr lang="da-DK" dirty="0" err="1"/>
              <a:t>fritvalgsordningen</a:t>
            </a:r>
            <a:r>
              <a:rPr lang="da-DK" dirty="0"/>
              <a:t>, har medarbejderen ret til at foretage et omvalg i forbindelse med barselsorloven.</a:t>
            </a:r>
          </a:p>
          <a:p>
            <a:endParaRPr lang="da-DK" dirty="0"/>
          </a:p>
          <a:p>
            <a:endParaRPr lang="da-DK" dirty="0"/>
          </a:p>
          <a:p>
            <a:pPr marL="0" indent="0">
              <a:buNone/>
            </a:pPr>
            <a:endParaRPr lang="da-DK" dirty="0"/>
          </a:p>
          <a:p>
            <a:r>
              <a:rPr lang="da-DK" dirty="0"/>
              <a:t>Surrogatforældre har været omfattet af aftalen siden 1. januar 2025 ved en aftale om administrationsgrundlag, men skrives nu ind i aftalen.</a:t>
            </a:r>
          </a:p>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21</a:t>
            </a:fld>
            <a:endParaRPr lang="en-US" altLang="da-DK"/>
          </a:p>
        </p:txBody>
      </p:sp>
    </p:spTree>
    <p:extLst>
      <p:ext uri="{BB962C8B-B14F-4D97-AF65-F5344CB8AC3E}">
        <p14:creationId xmlns:p14="http://schemas.microsoft.com/office/powerpoint/2010/main" val="28978004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DR:</a:t>
            </a:r>
          </a:p>
          <a:p>
            <a:r>
              <a:rPr lang="da-DK" sz="1200" b="1" kern="1200" dirty="0">
                <a:solidFill>
                  <a:schemeClr val="tx1"/>
                </a:solidFill>
                <a:effectLst/>
                <a:latin typeface="Arial" panose="020B0604020202020204" pitchFamily="34" charset="0"/>
                <a:ea typeface="+mn-ea"/>
                <a:cs typeface="+mn-cs"/>
              </a:rPr>
              <a:t>Arbejdstid</a:t>
            </a:r>
            <a:endParaRPr lang="da-DK" sz="1200" kern="1200" dirty="0">
              <a:solidFill>
                <a:schemeClr val="tx1"/>
              </a:solidFill>
              <a:effectLst/>
              <a:latin typeface="Arial" panose="020B0604020202020204" pitchFamily="34" charset="0"/>
              <a:ea typeface="+mn-ea"/>
              <a:cs typeface="+mn-cs"/>
            </a:endParaRPr>
          </a:p>
          <a:p>
            <a:r>
              <a:rPr lang="da-DK" sz="1200" kern="1200" dirty="0">
                <a:solidFill>
                  <a:schemeClr val="tx1"/>
                </a:solidFill>
                <a:effectLst/>
                <a:latin typeface="Arial" panose="020B0604020202020204" pitchFamily="34" charset="0"/>
                <a:ea typeface="+mn-ea"/>
                <a:cs typeface="+mn-cs"/>
              </a:rPr>
              <a:t>For de regionale fysioterapeuter har indflydelse på arbejdstilrettelæggelse været et stort ønske. Der er i den centrale arbejdsaftale tilføjet et bilag omkring gensidig fleksibilitet på arbejdstiden.</a:t>
            </a:r>
          </a:p>
          <a:p>
            <a:endParaRPr lang="da-DK" sz="1200" b="0" i="0" u="none" strike="noStrike" kern="1200" baseline="0" dirty="0">
              <a:solidFill>
                <a:schemeClr val="tx1"/>
              </a:solidFill>
              <a:latin typeface="Arial" panose="020B0604020202020204" pitchFamily="34" charset="0"/>
              <a:ea typeface="+mn-ea"/>
              <a:cs typeface="+mn-cs"/>
            </a:endParaRPr>
          </a:p>
          <a:p>
            <a:r>
              <a:rPr lang="da-DK" sz="1200" b="0" i="0" u="none" strike="noStrike" kern="1200" baseline="0" dirty="0">
                <a:solidFill>
                  <a:schemeClr val="tx1"/>
                </a:solidFill>
                <a:latin typeface="Arial" panose="020B0604020202020204" pitchFamily="34" charset="0"/>
                <a:ea typeface="+mn-ea"/>
                <a:cs typeface="+mn-cs"/>
              </a:rPr>
              <a:t>Parterne opfordrer derfor til, at der er en lokal dialog om: Personalesammensætning, faggrupper og kompetencer på arbejdspladsen </a:t>
            </a:r>
          </a:p>
          <a:p>
            <a:r>
              <a:rPr lang="da-DK" sz="1200" b="0" i="0" u="none" strike="noStrike" kern="1200" baseline="0" dirty="0">
                <a:solidFill>
                  <a:schemeClr val="tx1"/>
                </a:solidFill>
                <a:latin typeface="Arial" panose="020B0604020202020204" pitchFamily="34" charset="0"/>
                <a:ea typeface="+mn-ea"/>
                <a:cs typeface="+mn-cs"/>
              </a:rPr>
              <a:t>Vagtbelastningens indflydelse på arbejdsplanlægningen </a:t>
            </a:r>
          </a:p>
          <a:p>
            <a:r>
              <a:rPr lang="da-DK" sz="1200" b="0" i="0" u="none" strike="noStrike" kern="1200" baseline="0" dirty="0">
                <a:solidFill>
                  <a:schemeClr val="tx1"/>
                </a:solidFill>
                <a:latin typeface="Arial" panose="020B0604020202020204" pitchFamily="34" charset="0"/>
                <a:ea typeface="+mn-ea"/>
                <a:cs typeface="+mn-cs"/>
              </a:rPr>
              <a:t>Indflydelse på valg mellem udbetaling og afspadsering. </a:t>
            </a:r>
            <a:r>
              <a:rPr lang="da-DK" sz="1200" b="0" i="1" u="none" strike="noStrike" kern="1200" baseline="0" dirty="0">
                <a:solidFill>
                  <a:schemeClr val="tx1"/>
                </a:solidFill>
                <a:latin typeface="Arial" panose="020B0604020202020204" pitchFamily="34" charset="0"/>
                <a:ea typeface="+mn-ea"/>
                <a:cs typeface="+mn-cs"/>
              </a:rPr>
              <a:t>Det opleves fleksibelt for den enkelte at have medindflydelse på om honorering skal udbetales eller afspadseres. For nogle er den ekstra indtjening en vigtig del af deres økonomi, for andre vægtes friheden højere. Det kan medvirke til at medarbejderen også bliver mere fleksible i forhold til dækning af vagter osv. </a:t>
            </a:r>
            <a:endParaRPr lang="da-DK" sz="1200" b="0" i="0" u="none" strike="noStrike" kern="1200" baseline="0" dirty="0">
              <a:solidFill>
                <a:schemeClr val="tx1"/>
              </a:solidFill>
              <a:latin typeface="Arial" panose="020B0604020202020204" pitchFamily="34" charset="0"/>
              <a:ea typeface="+mn-ea"/>
              <a:cs typeface="+mn-cs"/>
            </a:endParaRPr>
          </a:p>
          <a:p>
            <a:endParaRPr lang="da-DK" sz="1200" b="0" i="0" u="none" strike="noStrike" kern="1200" baseline="0" dirty="0">
              <a:solidFill>
                <a:schemeClr val="tx1"/>
              </a:solidFill>
              <a:latin typeface="Arial" panose="020B0604020202020204" pitchFamily="34" charset="0"/>
              <a:ea typeface="+mn-ea"/>
              <a:cs typeface="+mn-cs"/>
            </a:endParaRPr>
          </a:p>
          <a:p>
            <a:r>
              <a:rPr lang="da-DK" sz="1200" b="0" i="0" u="none" strike="noStrike" kern="1200" baseline="0" dirty="0">
                <a:solidFill>
                  <a:schemeClr val="tx1"/>
                </a:solidFill>
                <a:latin typeface="Arial" panose="020B0604020202020204" pitchFamily="34" charset="0"/>
                <a:ea typeface="+mn-ea"/>
                <a:cs typeface="+mn-cs"/>
              </a:rPr>
              <a:t>Indflydelse på planlægning af vagter og frihed (fx ferie, afspadsering, søgnehelligdage og særlige fridage) </a:t>
            </a:r>
            <a:r>
              <a:rPr lang="da-DK" sz="1200" b="0" i="1" u="none" strike="noStrike" kern="1200" baseline="0" dirty="0">
                <a:solidFill>
                  <a:schemeClr val="tx1"/>
                </a:solidFill>
                <a:latin typeface="Arial" panose="020B0604020202020204" pitchFamily="34" charset="0"/>
                <a:ea typeface="+mn-ea"/>
                <a:cs typeface="+mn-cs"/>
              </a:rPr>
              <a:t>At der i medarbejdergruppen og med ledelsen er en løbende dialog om anvendelse af vagttyper og vagtdeltagelse/fordeling. Da det er et døgndækket område, hvor der arbejdes på alle dage og alle tider, er det endvidere vigtigt, at der er en dialog om placeringen af frihedsperioder. Det kan sikre, at der er en bedre balance imellem arbejdsliv og privatliv. </a:t>
            </a:r>
            <a:endParaRPr lang="da-DK" sz="1200" b="0" i="0" u="none" strike="noStrike" kern="1200" baseline="0" dirty="0">
              <a:solidFill>
                <a:schemeClr val="tx1"/>
              </a:solidFill>
              <a:latin typeface="Arial" panose="020B0604020202020204" pitchFamily="34" charset="0"/>
              <a:ea typeface="+mn-ea"/>
              <a:cs typeface="+mn-cs"/>
            </a:endParaRPr>
          </a:p>
          <a:p>
            <a:endParaRPr lang="da-DK" sz="1200" b="0" i="0" u="none" strike="noStrike" kern="1200" baseline="0" dirty="0">
              <a:solidFill>
                <a:schemeClr val="tx1"/>
              </a:solidFill>
              <a:latin typeface="Arial" panose="020B0604020202020204" pitchFamily="34" charset="0"/>
              <a:ea typeface="+mn-ea"/>
              <a:cs typeface="+mn-cs"/>
            </a:endParaRPr>
          </a:p>
          <a:p>
            <a:r>
              <a:rPr lang="da-DK" sz="1200" b="0" i="0" u="none" strike="noStrike" kern="1200" baseline="0" dirty="0">
                <a:solidFill>
                  <a:schemeClr val="tx1"/>
                </a:solidFill>
                <a:latin typeface="Arial" panose="020B0604020202020204" pitchFamily="34" charset="0"/>
                <a:ea typeface="+mn-ea"/>
                <a:cs typeface="+mn-cs"/>
              </a:rPr>
              <a:t>Indflydelse på mulighed for at bytte vagter </a:t>
            </a:r>
            <a:r>
              <a:rPr lang="da-DK" sz="1200" b="0" i="1" u="none" strike="noStrike" kern="1200" baseline="0" dirty="0">
                <a:solidFill>
                  <a:schemeClr val="tx1"/>
                </a:solidFill>
                <a:latin typeface="Arial" panose="020B0604020202020204" pitchFamily="34" charset="0"/>
                <a:ea typeface="+mn-ea"/>
                <a:cs typeface="+mn-cs"/>
              </a:rPr>
              <a:t>At der er en åben dialog om tilrettelæggelse af arbejde, muligheder for at få fri, f.eks. ved internt bytte af vagter. Nogle gange opstår der akut behov for fri, som ikke altid kan tilgodeses i tjenesteplanen, men som et vagtbytte evt. kan løse. </a:t>
            </a:r>
            <a:endParaRPr lang="da-DK" sz="1200" b="0" i="0" u="none" strike="noStrike" kern="1200" baseline="0" dirty="0">
              <a:solidFill>
                <a:schemeClr val="tx1"/>
              </a:solidFill>
              <a:latin typeface="Arial" panose="020B0604020202020204" pitchFamily="34" charset="0"/>
              <a:ea typeface="+mn-ea"/>
              <a:cs typeface="+mn-cs"/>
            </a:endParaRPr>
          </a:p>
          <a:p>
            <a:endParaRPr lang="da-DK" sz="1200" b="0" i="0" u="none" strike="noStrike" kern="1200" baseline="0" dirty="0">
              <a:solidFill>
                <a:schemeClr val="tx1"/>
              </a:solidFill>
              <a:latin typeface="Arial" panose="020B0604020202020204" pitchFamily="34" charset="0"/>
              <a:ea typeface="+mn-ea"/>
              <a:cs typeface="+mn-cs"/>
            </a:endParaRPr>
          </a:p>
          <a:p>
            <a:r>
              <a:rPr lang="da-DK" sz="1200" b="0" i="0" u="none" strike="noStrike" kern="1200" baseline="0" dirty="0">
                <a:solidFill>
                  <a:schemeClr val="tx1"/>
                </a:solidFill>
                <a:latin typeface="Arial" panose="020B0604020202020204" pitchFamily="34" charset="0"/>
                <a:ea typeface="+mn-ea"/>
                <a:cs typeface="+mn-cs"/>
              </a:rPr>
              <a:t>Behovet for ændringer af varslet tjenesteplan </a:t>
            </a:r>
          </a:p>
          <a:p>
            <a:r>
              <a:rPr lang="da-DK" dirty="0"/>
              <a:t>Bilaget er en forlængelse af det forord, der allerede er i arbejdstidsaftalen. En drøftelse af ovenstående kan være med at få større indflydelse på arbejdstiden og derfor være med at skabe en større balance mellem arbejdsliv og privatliv.</a:t>
            </a:r>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23</a:t>
            </a:fld>
            <a:endParaRPr lang="en-US" altLang="da-DK"/>
          </a:p>
        </p:txBody>
      </p:sp>
    </p:spTree>
    <p:extLst>
      <p:ext uri="{BB962C8B-B14F-4D97-AF65-F5344CB8AC3E}">
        <p14:creationId xmlns:p14="http://schemas.microsoft.com/office/powerpoint/2010/main" val="8099718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da-DK" sz="1200" kern="1200" dirty="0">
                <a:solidFill>
                  <a:schemeClr val="tx1"/>
                </a:solidFill>
                <a:effectLst/>
                <a:latin typeface="Arial" panose="020B0604020202020204" pitchFamily="34" charset="0"/>
                <a:ea typeface="+mn-ea"/>
                <a:cs typeface="+mn-cs"/>
              </a:rPr>
              <a:t>Honorering af deltidsansattes merarbejde bliver i overenskomsten tilrettet, således at deltidsansatte, der arbejder ud over den aftalte arbejdstid, honoreres med overtidshonorering på samme måde som fuldtidsansatte. Ligeledes skal der aftales en proces for håndtering af krav om efterbetaling som følge af resultatet af kendelsen.</a:t>
            </a:r>
          </a:p>
          <a:p>
            <a:endParaRPr lang="da-DK" dirty="0"/>
          </a:p>
          <a:p>
            <a:endParaRPr lang="da-DK" dirty="0"/>
          </a:p>
          <a:p>
            <a:endParaRPr lang="da-DK" b="1" u="sng" dirty="0"/>
          </a:p>
          <a:p>
            <a:r>
              <a:rPr lang="da-DK" b="1" u="sng" dirty="0"/>
              <a:t>VIGTIGT – det er en sejr, at vi har kunnet fastholde honorering 1:1,5, da arbejdsgiver havde ønske om at ændre denne honorering, hvis dommen blev som ovenfor.</a:t>
            </a:r>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25</a:t>
            </a:fld>
            <a:endParaRPr lang="en-US" altLang="da-DK"/>
          </a:p>
        </p:txBody>
      </p:sp>
    </p:spTree>
    <p:extLst>
      <p:ext uri="{BB962C8B-B14F-4D97-AF65-F5344CB8AC3E}">
        <p14:creationId xmlns:p14="http://schemas.microsoft.com/office/powerpoint/2010/main" val="24805441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kern="1200" dirty="0">
                <a:solidFill>
                  <a:schemeClr val="tx1"/>
                </a:solidFill>
                <a:effectLst/>
                <a:latin typeface="Arial" panose="020B0604020202020204" pitchFamily="34" charset="0"/>
                <a:ea typeface="+mn-ea"/>
                <a:cs typeface="+mn-cs"/>
              </a:rPr>
              <a:t>DR:</a:t>
            </a:r>
          </a:p>
          <a:p>
            <a:r>
              <a:rPr lang="da-DK" sz="1200" b="1" kern="1200" dirty="0">
                <a:solidFill>
                  <a:schemeClr val="tx1"/>
                </a:solidFill>
                <a:effectLst/>
                <a:latin typeface="Arial" panose="020B0604020202020204" pitchFamily="34" charset="0"/>
                <a:ea typeface="+mn-ea"/>
                <a:cs typeface="+mn-cs"/>
              </a:rPr>
              <a:t>Kapitel 7, Regulering af AKUT-bidrag</a:t>
            </a:r>
          </a:p>
          <a:p>
            <a:r>
              <a:rPr lang="da-DK" sz="1200" kern="1200" dirty="0">
                <a:solidFill>
                  <a:schemeClr val="tx1"/>
                </a:solidFill>
                <a:effectLst/>
                <a:latin typeface="Arial" panose="020B0604020202020204" pitchFamily="34" charset="0"/>
                <a:ea typeface="+mn-ea"/>
                <a:cs typeface="+mn-cs"/>
              </a:rPr>
              <a:t> </a:t>
            </a:r>
          </a:p>
          <a:p>
            <a:r>
              <a:rPr lang="da-DK" sz="1200" kern="1200" dirty="0">
                <a:solidFill>
                  <a:schemeClr val="tx1"/>
                </a:solidFill>
                <a:effectLst/>
                <a:latin typeface="Arial" panose="020B0604020202020204" pitchFamily="34" charset="0"/>
                <a:ea typeface="+mn-ea"/>
                <a:cs typeface="+mn-cs"/>
              </a:rPr>
              <a:t>Reguleringen betyder, at AKUT-bidraget pr. ATP-pligtig arbejdstime stiger pr. 1. april 2026 fra 46,5 øre til 47,3 øre, pr. 1. april 2027 til 48,0 øre og pr. 1. april 2028 til 48,6 øre.</a:t>
            </a:r>
          </a:p>
          <a:p>
            <a:r>
              <a:rPr lang="da-DK" sz="1200" kern="1200" dirty="0">
                <a:solidFill>
                  <a:schemeClr val="tx1"/>
                </a:solidFill>
                <a:effectLst/>
                <a:latin typeface="Arial" panose="020B0604020202020204" pitchFamily="34" charset="0"/>
                <a:ea typeface="+mn-ea"/>
                <a:cs typeface="+mn-cs"/>
              </a:rPr>
              <a:t> </a:t>
            </a:r>
          </a:p>
          <a:p>
            <a:r>
              <a:rPr lang="da-DK" sz="1200" kern="1200" dirty="0">
                <a:solidFill>
                  <a:schemeClr val="tx1"/>
                </a:solidFill>
                <a:effectLst/>
                <a:latin typeface="Arial" panose="020B0604020202020204" pitchFamily="34" charset="0"/>
                <a:ea typeface="+mn-ea"/>
                <a:cs typeface="+mn-cs"/>
              </a:rPr>
              <a:t> </a:t>
            </a:r>
          </a:p>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27</a:t>
            </a:fld>
            <a:endParaRPr lang="en-US" altLang="da-DK"/>
          </a:p>
        </p:txBody>
      </p:sp>
    </p:spTree>
    <p:extLst>
      <p:ext uri="{BB962C8B-B14F-4D97-AF65-F5344CB8AC3E}">
        <p14:creationId xmlns:p14="http://schemas.microsoft.com/office/powerpoint/2010/main" val="4248059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DR:</a:t>
            </a:r>
          </a:p>
          <a:p>
            <a:endParaRPr lang="da-DK" sz="1200" kern="1200" dirty="0">
              <a:solidFill>
                <a:schemeClr val="tx1"/>
              </a:solidFill>
              <a:effectLst/>
              <a:latin typeface="Arial" panose="020B0604020202020204" pitchFamily="34" charset="0"/>
              <a:ea typeface="+mn-ea"/>
              <a:cs typeface="+mn-cs"/>
            </a:endParaRPr>
          </a:p>
          <a:p>
            <a:r>
              <a:rPr lang="da-DK" sz="1200" b="1" kern="1200" dirty="0">
                <a:solidFill>
                  <a:schemeClr val="tx1"/>
                </a:solidFill>
                <a:effectLst/>
                <a:latin typeface="Arial" panose="020B0604020202020204" pitchFamily="34" charset="0"/>
                <a:ea typeface="+mn-ea"/>
                <a:cs typeface="+mn-cs"/>
              </a:rPr>
              <a:t>Kapitel 10, Ændringer vedr. arbejdsmiljø og trivsel  </a:t>
            </a:r>
            <a:endParaRPr lang="da-DK" sz="1200" kern="1200" dirty="0">
              <a:solidFill>
                <a:schemeClr val="tx1"/>
              </a:solidFill>
              <a:effectLst/>
              <a:latin typeface="Arial" panose="020B0604020202020204" pitchFamily="34" charset="0"/>
              <a:ea typeface="+mn-ea"/>
              <a:cs typeface="+mn-cs"/>
            </a:endParaRPr>
          </a:p>
          <a:p>
            <a:r>
              <a:rPr lang="da-DK" sz="1200" kern="1200" dirty="0">
                <a:solidFill>
                  <a:schemeClr val="tx1"/>
                </a:solidFill>
                <a:effectLst/>
                <a:latin typeface="Arial" panose="020B0604020202020204" pitchFamily="34" charset="0"/>
                <a:ea typeface="+mn-ea"/>
                <a:cs typeface="+mn-cs"/>
              </a:rPr>
              <a:t>Parterne har aftalt en modernisering af ”Aftalen om trivsel og sundhed”. Aftalen er opdateret i forhold til gældende lovgivning, bekendtgørelser og ny viden på området</a:t>
            </a:r>
          </a:p>
          <a:p>
            <a:endParaRPr lang="da-DK" dirty="0"/>
          </a:p>
          <a:p>
            <a:r>
              <a:rPr lang="da-DK" sz="1200" kern="1200" dirty="0">
                <a:solidFill>
                  <a:schemeClr val="tx1"/>
                </a:solidFill>
                <a:effectLst/>
                <a:latin typeface="Arial" panose="020B0604020202020204" pitchFamily="34" charset="0"/>
                <a:ea typeface="+mn-ea"/>
                <a:cs typeface="+mn-cs"/>
              </a:rPr>
              <a:t>Parterne er enige om at arbejde for en arbejdspladskultur med plads til medarbejdere i alle livsfaser. Parterne har, som del af moderniseringen, derfor aftalt, at alle ansatte har ret til at anmode sin leder om en samtale for der at kunne tale om evt. behov i anledning af en given livsfase, fx at være i overgangsalder. </a:t>
            </a:r>
          </a:p>
          <a:p>
            <a:r>
              <a:rPr lang="da-DK" sz="1200" b="1" kern="1200" dirty="0">
                <a:solidFill>
                  <a:schemeClr val="tx1"/>
                </a:solidFill>
                <a:effectLst/>
                <a:latin typeface="Arial" panose="020B0604020202020204" pitchFamily="34" charset="0"/>
                <a:ea typeface="+mn-ea"/>
                <a:cs typeface="+mn-cs"/>
              </a:rPr>
              <a:t> </a:t>
            </a:r>
            <a:endParaRPr lang="da-DK" sz="1200" kern="1200" dirty="0">
              <a:solidFill>
                <a:schemeClr val="tx1"/>
              </a:solidFill>
              <a:effectLst/>
              <a:latin typeface="Arial" panose="020B0604020202020204" pitchFamily="34" charset="0"/>
              <a:ea typeface="+mn-ea"/>
              <a:cs typeface="+mn-cs"/>
            </a:endParaRPr>
          </a:p>
          <a:p>
            <a:r>
              <a:rPr lang="da-DK" sz="1200" kern="1200" dirty="0">
                <a:solidFill>
                  <a:schemeClr val="tx1"/>
                </a:solidFill>
                <a:effectLst/>
                <a:latin typeface="Arial" panose="020B0604020202020204" pitchFamily="34" charset="0"/>
                <a:ea typeface="+mn-ea"/>
                <a:cs typeface="+mn-cs"/>
              </a:rPr>
              <a:t>I tilknytning hertil er der desuden aftalt en række yderligere initiativer inden for rammerne af </a:t>
            </a:r>
            <a:r>
              <a:rPr lang="da-DK" sz="1200" i="1" kern="1200" dirty="0">
                <a:solidFill>
                  <a:schemeClr val="tx1"/>
                </a:solidFill>
                <a:effectLst/>
                <a:latin typeface="Arial" panose="020B0604020202020204" pitchFamily="34" charset="0"/>
                <a:ea typeface="+mn-ea"/>
                <a:cs typeface="+mn-cs"/>
              </a:rPr>
              <a:t>Sammen om udvikling af de regionale arbejdspladser. </a:t>
            </a:r>
            <a:r>
              <a:rPr lang="da-DK" sz="1200" kern="1200" dirty="0">
                <a:solidFill>
                  <a:schemeClr val="tx1"/>
                </a:solidFill>
                <a:effectLst/>
                <a:latin typeface="Arial" panose="020B0604020202020204" pitchFamily="34" charset="0"/>
                <a:ea typeface="+mn-ea"/>
                <a:cs typeface="+mn-cs"/>
              </a:rPr>
              <a:t>Det drejer sig om:</a:t>
            </a:r>
          </a:p>
          <a:p>
            <a:r>
              <a:rPr lang="da-DK" sz="1200" kern="1200" dirty="0">
                <a:solidFill>
                  <a:schemeClr val="tx1"/>
                </a:solidFill>
                <a:effectLst/>
                <a:latin typeface="Arial" panose="020B0604020202020204" pitchFamily="34" charset="0"/>
                <a:ea typeface="+mn-ea"/>
                <a:cs typeface="+mn-cs"/>
              </a:rPr>
              <a:t> </a:t>
            </a:r>
          </a:p>
          <a:p>
            <a:pPr lvl="0"/>
            <a:r>
              <a:rPr lang="da-DK" sz="1200" kern="1200" dirty="0">
                <a:solidFill>
                  <a:schemeClr val="tx1"/>
                </a:solidFill>
                <a:effectLst/>
                <a:latin typeface="Arial" panose="020B0604020202020204" pitchFamily="34" charset="0"/>
                <a:ea typeface="+mn-ea"/>
                <a:cs typeface="+mn-cs"/>
              </a:rPr>
              <a:t>Formidlingsindsats vedr. en fornyet og moderniseret Aftale om trivsel og sundhed.</a:t>
            </a:r>
          </a:p>
          <a:p>
            <a:pPr lvl="0"/>
            <a:r>
              <a:rPr lang="da-DK" sz="1200" kern="1200" dirty="0">
                <a:solidFill>
                  <a:schemeClr val="tx1"/>
                </a:solidFill>
                <a:effectLst/>
                <a:latin typeface="Arial" panose="020B0604020202020204" pitchFamily="34" charset="0"/>
                <a:ea typeface="+mn-ea"/>
                <a:cs typeface="+mn-cs"/>
              </a:rPr>
              <a:t>Fokus på livsfaser i et arbejdspladsperspektiv.</a:t>
            </a:r>
          </a:p>
          <a:p>
            <a:pPr lvl="0"/>
            <a:r>
              <a:rPr lang="da-DK" sz="1200" kern="1200" dirty="0">
                <a:solidFill>
                  <a:schemeClr val="tx1"/>
                </a:solidFill>
                <a:effectLst/>
                <a:latin typeface="Arial" panose="020B0604020202020204" pitchFamily="34" charset="0"/>
                <a:ea typeface="+mn-ea"/>
                <a:cs typeface="+mn-cs"/>
              </a:rPr>
              <a:t>Styrket fælles indsats vedr. arbejdsrelateret vold, trusler og chikane som del af parternes fælles budskab ”Ikke på vores vagt”.</a:t>
            </a:r>
          </a:p>
          <a:p>
            <a:endParaRPr lang="da-DK" dirty="0"/>
          </a:p>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29</a:t>
            </a:fld>
            <a:endParaRPr lang="en-US" altLang="da-DK"/>
          </a:p>
        </p:txBody>
      </p:sp>
    </p:spTree>
    <p:extLst>
      <p:ext uri="{BB962C8B-B14F-4D97-AF65-F5344CB8AC3E}">
        <p14:creationId xmlns:p14="http://schemas.microsoft.com/office/powerpoint/2010/main" val="18362545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100" dirty="0"/>
              <a:t>DR:</a:t>
            </a:r>
          </a:p>
          <a:p>
            <a:r>
              <a:rPr lang="da-DK" sz="1100" dirty="0"/>
              <a:t>Det er aftalt, at den Regionale Kompetencefond videreføres og der tilføres nye midler.</a:t>
            </a:r>
          </a:p>
          <a:p>
            <a:r>
              <a:rPr lang="da-DK" sz="1100" dirty="0"/>
              <a:t>Det indebærer, at der samlet kan anvendes 70,80 mio. kr. til kompetencefonden i overenskomstperioden.</a:t>
            </a:r>
          </a:p>
          <a:p>
            <a:r>
              <a:rPr lang="da-DK" sz="1100" dirty="0"/>
              <a:t>Den særlige ordning om, at der for masteruddannelser kan søges op til 50.000 kr. pr. ansat pr. år fra fonden, gøres permanent.</a:t>
            </a:r>
          </a:p>
          <a:p>
            <a:r>
              <a:rPr lang="nb-NO" sz="1100" dirty="0"/>
              <a:t>Det er </a:t>
            </a:r>
            <a:r>
              <a:rPr lang="nb-NO" sz="1100" dirty="0" err="1"/>
              <a:t>aftalt</a:t>
            </a:r>
            <a:r>
              <a:rPr lang="nb-NO" sz="1100" dirty="0"/>
              <a:t>, at den Regionale </a:t>
            </a:r>
            <a:r>
              <a:rPr lang="nb-NO" sz="1100" dirty="0" err="1"/>
              <a:t>Kompetencefond</a:t>
            </a:r>
            <a:r>
              <a:rPr lang="nb-NO" sz="1100" dirty="0"/>
              <a:t> videreføres. </a:t>
            </a:r>
          </a:p>
          <a:p>
            <a:pPr marL="0" indent="0">
              <a:buNone/>
            </a:pPr>
            <a:endParaRPr lang="da-DK" sz="1100" dirty="0"/>
          </a:p>
          <a:p>
            <a:r>
              <a:rPr lang="da-DK" sz="1050" u="sng" dirty="0"/>
              <a:t>Følgende midler afsættes til kompetencefonden: </a:t>
            </a:r>
          </a:p>
          <a:p>
            <a:pPr lvl="0"/>
            <a:r>
              <a:rPr lang="da-DK" sz="1000" dirty="0"/>
              <a:t>Genanvendte varige midler pr. 1. april 2026  - 16,30 mio. kr. </a:t>
            </a:r>
          </a:p>
          <a:p>
            <a:pPr lvl="0"/>
            <a:r>
              <a:rPr lang="da-DK" sz="1000" dirty="0"/>
              <a:t>Nye varige midler pr. 1. april 2027 - 8,30 mio. kr. </a:t>
            </a:r>
          </a:p>
          <a:p>
            <a:pPr lvl="0"/>
            <a:r>
              <a:rPr lang="da-DK" sz="1000" dirty="0"/>
              <a:t>Engangsmidler pr. 1. april 2026 - 5,30 mio. kr. </a:t>
            </a:r>
          </a:p>
          <a:p>
            <a:endParaRPr lang="da-DK" sz="1100" dirty="0"/>
          </a:p>
          <a:p>
            <a:endParaRPr lang="da-DK" dirty="0"/>
          </a:p>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31</a:t>
            </a:fld>
            <a:endParaRPr lang="en-US" altLang="da-DK"/>
          </a:p>
        </p:txBody>
      </p:sp>
    </p:spTree>
    <p:extLst>
      <p:ext uri="{BB962C8B-B14F-4D97-AF65-F5344CB8AC3E}">
        <p14:creationId xmlns:p14="http://schemas.microsoft.com/office/powerpoint/2010/main" val="24512622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OK26 generelle krav:</a:t>
            </a:r>
            <a:br>
              <a:rPr lang="da-DK" dirty="0"/>
            </a:br>
            <a:endParaRPr lang="da-DK" dirty="0"/>
          </a:p>
          <a:p>
            <a:pPr>
              <a:buFont typeface="Arial" panose="020B0604020202020204" pitchFamily="34" charset="0"/>
              <a:buNone/>
            </a:pPr>
            <a:r>
              <a:rPr lang="da-DK" sz="1200" dirty="0"/>
              <a:t>Generelle procentuelle lønstigninger, der forbedrer reallønnen </a:t>
            </a:r>
          </a:p>
          <a:p>
            <a:pPr marL="0" indent="0">
              <a:buNone/>
            </a:pPr>
            <a:endParaRPr lang="da-DK" sz="1200" dirty="0"/>
          </a:p>
          <a:p>
            <a:r>
              <a:rPr lang="da-DK" sz="1200" dirty="0"/>
              <a:t>En reguleringsordning, der sikrer reel parallelitet til den private lønudvikling </a:t>
            </a:r>
          </a:p>
          <a:p>
            <a:endParaRPr lang="da-DK" sz="1200" dirty="0"/>
          </a:p>
          <a:p>
            <a:r>
              <a:rPr lang="da-DK" sz="1200" dirty="0"/>
              <a:t>En rimelig lønudvikling, som fremtidssikrer det akademiske arbejdsmarked </a:t>
            </a:r>
          </a:p>
          <a:p>
            <a:endParaRPr lang="da-DK" sz="1200" dirty="0"/>
          </a:p>
          <a:p>
            <a:r>
              <a:rPr lang="da-DK" sz="1200" dirty="0"/>
              <a:t>Forbedring af funktionaliteten i lønsystemet som forudsætning for den øgede lokale løndannelse</a:t>
            </a:r>
          </a:p>
          <a:p>
            <a:endParaRPr lang="da-DK" sz="1200" dirty="0"/>
          </a:p>
          <a:p>
            <a:r>
              <a:rPr lang="da-DK" sz="1200" dirty="0"/>
              <a:t>Forbedring af aftalen om kompetenceudvikling </a:t>
            </a:r>
          </a:p>
          <a:p>
            <a:endParaRPr lang="da-DK" sz="1200" dirty="0"/>
          </a:p>
          <a:p>
            <a:r>
              <a:rPr lang="da-DK" sz="1200" dirty="0"/>
              <a:t>Videreførelse af kompetencefonde </a:t>
            </a:r>
          </a:p>
          <a:p>
            <a:endParaRPr lang="da-DK" sz="1200" dirty="0"/>
          </a:p>
          <a:p>
            <a:r>
              <a:rPr lang="da-DK" sz="1200" dirty="0"/>
              <a:t>Øget ret til fravær ved barns sygdom </a:t>
            </a:r>
          </a:p>
          <a:p>
            <a:endParaRPr lang="da-DK" sz="1200" dirty="0"/>
          </a:p>
          <a:p>
            <a:r>
              <a:rPr lang="da-DK" sz="1200" dirty="0"/>
              <a:t>Bedre barselsvilkår </a:t>
            </a:r>
          </a:p>
          <a:p>
            <a:endParaRPr lang="da-DK" sz="1200" dirty="0"/>
          </a:p>
          <a:p>
            <a:r>
              <a:rPr lang="da-DK" sz="1200" dirty="0"/>
              <a:t>Sikring af et sundt arbejdsliv i fremtidens intensiverede og grænseløse arbejde</a:t>
            </a:r>
          </a:p>
          <a:p>
            <a:endParaRPr lang="da-DK" sz="1200" dirty="0"/>
          </a:p>
          <a:p>
            <a:r>
              <a:rPr lang="da-DK" sz="1200" dirty="0"/>
              <a:t>Etablering af en </a:t>
            </a:r>
            <a:r>
              <a:rPr lang="da-DK" sz="1200" dirty="0" err="1"/>
              <a:t>fritvalgskonto</a:t>
            </a:r>
            <a:r>
              <a:rPr lang="da-DK" sz="1200" dirty="0"/>
              <a:t> til ansatte med valg mellem løn, pension og frihed, hvortil der afsættes nye midler </a:t>
            </a:r>
          </a:p>
          <a:p>
            <a:endParaRPr lang="da-DK" sz="1200" dirty="0"/>
          </a:p>
          <a:p>
            <a:r>
              <a:rPr lang="da-DK" sz="1200" dirty="0"/>
              <a:t>Øget ret til familieomsorgsdage </a:t>
            </a:r>
          </a:p>
          <a:p>
            <a:endParaRPr lang="da-DK" sz="1200" dirty="0"/>
          </a:p>
          <a:p>
            <a:r>
              <a:rPr lang="da-DK" sz="1200" dirty="0"/>
              <a:t>Arbejdsmiljø – APV, Stress håndtering, tillæg til AMR (det har vi i DR men ikke endnu i KL og Stat), tidsanvendelse for AMR</a:t>
            </a:r>
          </a:p>
          <a:p>
            <a:endParaRPr lang="da-DK" sz="1200" dirty="0"/>
          </a:p>
          <a:p>
            <a:r>
              <a:rPr lang="da-DK" sz="1200" dirty="0"/>
              <a:t>Bedre rammer for tillidsrepræsentanter </a:t>
            </a:r>
          </a:p>
          <a:p>
            <a:endParaRPr lang="da-DK" sz="1200" dirty="0"/>
          </a:p>
          <a:p>
            <a:r>
              <a:rPr lang="da-DK" sz="1200" dirty="0"/>
              <a:t>Masteruddannelse omfattes af akademisk OK</a:t>
            </a:r>
          </a:p>
          <a:p>
            <a:endParaRPr lang="da-DK" sz="1200" dirty="0"/>
          </a:p>
          <a:p>
            <a:r>
              <a:rPr lang="da-DK" sz="1200" dirty="0">
                <a:latin typeface="Arial" panose="020B0604020202020204" pitchFamily="34" charset="0"/>
              </a:rPr>
              <a:t>I alle generelle aftaler, som tidligere er indgået i regi af Forhandlingsfællesskabet, skal Akademikerne være selvstændig part i aftalerne. Derudover skal visse generelle aftaler tilpasses, blandt andet som følge af Akademikernes udmeldelse af Forhandlingsfællesskabet </a:t>
            </a:r>
          </a:p>
          <a:p>
            <a:endParaRPr lang="da-DK" sz="1200" dirty="0"/>
          </a:p>
          <a:p>
            <a:endParaRPr lang="da-DK" sz="1200" dirty="0"/>
          </a:p>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3</a:t>
            </a:fld>
            <a:endParaRPr lang="en-US" altLang="da-DK"/>
          </a:p>
        </p:txBody>
      </p:sp>
    </p:spTree>
    <p:extLst>
      <p:ext uri="{BB962C8B-B14F-4D97-AF65-F5344CB8AC3E}">
        <p14:creationId xmlns:p14="http://schemas.microsoft.com/office/powerpoint/2010/main" val="31757488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Chefaftale – ledere, der leder ledere. 14.000 i årligt tillæg og pension 22%</a:t>
            </a:r>
          </a:p>
          <a:p>
            <a:endParaRPr lang="da-DK" dirty="0"/>
          </a:p>
          <a:p>
            <a:r>
              <a:rPr lang="da-DK" dirty="0" err="1"/>
              <a:t>Nyr</a:t>
            </a:r>
            <a:r>
              <a:rPr lang="da-DK" dirty="0"/>
              <a:t> bilag i arbejdstidsaftalen om gensidig fleksibilitet på arbejdstiden</a:t>
            </a:r>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4</a:t>
            </a:fld>
            <a:endParaRPr lang="en-US" altLang="da-DK"/>
          </a:p>
        </p:txBody>
      </p:sp>
    </p:spTree>
    <p:extLst>
      <p:ext uri="{BB962C8B-B14F-4D97-AF65-F5344CB8AC3E}">
        <p14:creationId xmlns:p14="http://schemas.microsoft.com/office/powerpoint/2010/main" val="16956827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6</a:t>
            </a:fld>
            <a:endParaRPr lang="en-US" altLang="da-DK"/>
          </a:p>
        </p:txBody>
      </p:sp>
    </p:spTree>
    <p:extLst>
      <p:ext uri="{BB962C8B-B14F-4D97-AF65-F5344CB8AC3E}">
        <p14:creationId xmlns:p14="http://schemas.microsoft.com/office/powerpoint/2010/main" val="24961531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da-DK" dirty="0"/>
          </a:p>
          <a:p>
            <a:r>
              <a:rPr lang="da-DK" sz="1200" b="0" i="0" u="none" strike="noStrike" kern="1200" baseline="0" dirty="0">
                <a:solidFill>
                  <a:schemeClr val="tx1"/>
                </a:solidFill>
                <a:latin typeface="Arial" panose="020B0604020202020204" pitchFamily="34" charset="0"/>
                <a:ea typeface="+mn-ea"/>
                <a:cs typeface="+mn-cs"/>
              </a:rPr>
              <a:t>Prioriterede midler: anvendt til lokalløn, områdetillæg, kompetencefonden</a:t>
            </a:r>
          </a:p>
          <a:p>
            <a:r>
              <a:rPr lang="da-DK" sz="1200" b="0" i="0" u="none" strike="noStrike" kern="1200" baseline="0" dirty="0">
                <a:solidFill>
                  <a:schemeClr val="tx1"/>
                </a:solidFill>
                <a:latin typeface="Arial" panose="020B0604020202020204" pitchFamily="34" charset="0"/>
                <a:ea typeface="+mn-ea"/>
                <a:cs typeface="+mn-cs"/>
              </a:rPr>
              <a:t>Organisationsmidler: Anvendt til betaling for overarbejdsbetaling til deltidsansatte 1-1,5, </a:t>
            </a:r>
            <a:r>
              <a:rPr lang="da-DK" sz="1200" b="0" i="0" u="none" strike="noStrike" kern="1200" baseline="0" dirty="0" err="1">
                <a:solidFill>
                  <a:schemeClr val="tx1"/>
                </a:solidFill>
                <a:latin typeface="Arial" panose="020B0604020202020204" pitchFamily="34" charset="0"/>
                <a:ea typeface="+mn-ea"/>
                <a:cs typeface="+mn-cs"/>
              </a:rPr>
              <a:t>fritvalg</a:t>
            </a:r>
            <a:r>
              <a:rPr lang="da-DK" sz="1200" b="0" i="0" u="none" strike="noStrike" kern="1200" baseline="0" dirty="0">
                <a:solidFill>
                  <a:schemeClr val="tx1"/>
                </a:solidFill>
                <a:latin typeface="Arial" panose="020B0604020202020204" pitchFamily="34" charset="0"/>
                <a:ea typeface="+mn-ea"/>
                <a:cs typeface="+mn-cs"/>
              </a:rPr>
              <a:t> bidrag til </a:t>
            </a:r>
            <a:r>
              <a:rPr lang="da-DK" sz="1200" b="0" i="0" u="none" strike="noStrike" kern="1200" baseline="0" dirty="0" err="1">
                <a:solidFill>
                  <a:schemeClr val="tx1"/>
                </a:solidFill>
                <a:latin typeface="Arial" panose="020B0604020202020204" pitchFamily="34" charset="0"/>
                <a:ea typeface="+mn-ea"/>
                <a:cs typeface="+mn-cs"/>
              </a:rPr>
              <a:t>fritvalgordning</a:t>
            </a:r>
            <a:endParaRPr lang="da-DK" sz="1200" b="0" i="0" u="none" strike="noStrike" kern="1200" baseline="0" dirty="0">
              <a:solidFill>
                <a:schemeClr val="tx1"/>
              </a:solidFill>
              <a:latin typeface="Arial" panose="020B0604020202020204" pitchFamily="34" charset="0"/>
              <a:ea typeface="+mn-ea"/>
              <a:cs typeface="+mn-cs"/>
            </a:endParaRPr>
          </a:p>
          <a:p>
            <a:r>
              <a:rPr lang="da-DK" sz="1200" b="0" i="0" u="none" strike="noStrike" kern="1200" baseline="0" dirty="0">
                <a:solidFill>
                  <a:schemeClr val="tx1"/>
                </a:solidFill>
                <a:latin typeface="Arial" panose="020B0604020202020204" pitchFamily="34" charset="0"/>
                <a:ea typeface="+mn-ea"/>
                <a:cs typeface="+mn-cs"/>
              </a:rPr>
              <a:t>Øvrige formål: Anvendt til forbedringer af barsel og barn syg</a:t>
            </a:r>
          </a:p>
          <a:p>
            <a:r>
              <a:rPr lang="da-DK" sz="1200" b="0" i="0" u="none" strike="noStrike" kern="1200" baseline="0" dirty="0">
                <a:solidFill>
                  <a:schemeClr val="tx1"/>
                </a:solidFill>
                <a:latin typeface="Arial" panose="020B0604020202020204" pitchFamily="34" charset="0"/>
                <a:ea typeface="+mn-ea"/>
                <a:cs typeface="+mn-cs"/>
              </a:rPr>
              <a:t> </a:t>
            </a:r>
          </a:p>
          <a:p>
            <a:r>
              <a:rPr lang="da-DK" sz="1200" b="0" i="0" u="none" strike="noStrike" kern="1200" baseline="0" dirty="0">
                <a:solidFill>
                  <a:schemeClr val="tx1"/>
                </a:solidFill>
                <a:latin typeface="Arial" panose="020B0604020202020204" pitchFamily="34" charset="0"/>
                <a:ea typeface="+mn-ea"/>
                <a:cs typeface="+mn-cs"/>
              </a:rPr>
              <a:t>Forventningerne til reststigningerne er sat stabilt hen over perioden, da den nuværende lokale løndannelse fortsat består. De nye midler til lokal løn er et supplement – ikke en erstatning.</a:t>
            </a:r>
            <a:endParaRPr lang="da-DK" dirty="0"/>
          </a:p>
          <a:p>
            <a:endParaRPr lang="da-DK" dirty="0"/>
          </a:p>
          <a:p>
            <a:r>
              <a:rPr lang="da-DK" sz="1200" dirty="0"/>
              <a:t>Reguleringsordningen videreføres i overenskomstperioden. Den sikrer at de offentligt ansatte følger lønudviklingen for privatansatte med 80%</a:t>
            </a:r>
          </a:p>
          <a:p>
            <a:r>
              <a:rPr lang="da-DK" sz="1200" dirty="0"/>
              <a:t>Ordningen udmøntes </a:t>
            </a:r>
            <a:r>
              <a:rPr lang="da-DK" sz="1200" b="1" dirty="0"/>
              <a:t>1. oktober 2026, 1. oktober 2027 og 1. oktober 2028</a:t>
            </a:r>
            <a:r>
              <a:rPr lang="da-DK" sz="1200" dirty="0"/>
              <a:t>.</a:t>
            </a:r>
          </a:p>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8</a:t>
            </a:fld>
            <a:endParaRPr lang="en-US" altLang="da-DK"/>
          </a:p>
        </p:txBody>
      </p:sp>
    </p:spTree>
    <p:extLst>
      <p:ext uri="{BB962C8B-B14F-4D97-AF65-F5344CB8AC3E}">
        <p14:creationId xmlns:p14="http://schemas.microsoft.com/office/powerpoint/2010/main" val="32576447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Områdetillæg 0 fjernes</a:t>
            </a:r>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10</a:t>
            </a:fld>
            <a:endParaRPr lang="en-US" altLang="da-DK"/>
          </a:p>
        </p:txBody>
      </p:sp>
    </p:spTree>
    <p:extLst>
      <p:ext uri="{BB962C8B-B14F-4D97-AF65-F5344CB8AC3E}">
        <p14:creationId xmlns:p14="http://schemas.microsoft.com/office/powerpoint/2010/main" val="34969033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DR:</a:t>
            </a:r>
          </a:p>
          <a:p>
            <a:pPr marL="0" indent="0">
              <a:buNone/>
            </a:pPr>
            <a:r>
              <a:rPr lang="da-DK" sz="3600" u="sng" dirty="0"/>
              <a:t>Midler fra trepartsaftalen</a:t>
            </a:r>
          </a:p>
          <a:p>
            <a:r>
              <a:rPr lang="da-DK" sz="3300" dirty="0"/>
              <a:t>Der tilføres 350 mio. kr. til det regionale område fra trepartsaftalen om løn og arbejdsvilkår.</a:t>
            </a:r>
          </a:p>
          <a:p>
            <a:r>
              <a:rPr lang="da-DK" sz="3300" dirty="0"/>
              <a:t>Midlerne anvendes bl.a. til:</a:t>
            </a:r>
          </a:p>
          <a:p>
            <a:pPr marL="342900" lvl="1" indent="0">
              <a:buNone/>
            </a:pPr>
            <a:r>
              <a:rPr lang="da-DK" sz="3300" dirty="0"/>
              <a:t>- lokal løndannelse</a:t>
            </a:r>
          </a:p>
          <a:p>
            <a:pPr marL="342900" lvl="1" indent="0">
              <a:buNone/>
            </a:pPr>
            <a:r>
              <a:rPr lang="da-DK" sz="3300" dirty="0"/>
              <a:t>- justering af områdetillæg</a:t>
            </a:r>
          </a:p>
          <a:p>
            <a:pPr marL="342900" lvl="1" indent="0">
              <a:buNone/>
            </a:pPr>
            <a:r>
              <a:rPr lang="da-DK" sz="3300" dirty="0"/>
              <a:t>- styrkelse af kompetenceudvikling og udvikling af arbejdspladser.</a:t>
            </a:r>
          </a:p>
          <a:p>
            <a:pPr marL="0" indent="0">
              <a:buNone/>
            </a:pPr>
            <a:endParaRPr lang="da-DK" b="1" dirty="0"/>
          </a:p>
          <a:p>
            <a:pPr marL="0" indent="0">
              <a:buNone/>
            </a:pPr>
            <a:r>
              <a:rPr lang="da-DK" sz="3600" u="sng" dirty="0"/>
              <a:t>Lokal løndannelse</a:t>
            </a:r>
          </a:p>
          <a:p>
            <a:r>
              <a:rPr lang="da-DK" sz="3300" dirty="0"/>
              <a:t>Der afsættes 0,2 % af den regionale lønsum til lokal løndannelse.</a:t>
            </a:r>
          </a:p>
          <a:p>
            <a:r>
              <a:rPr lang="da-DK" sz="3300" dirty="0"/>
              <a:t>Midlerne skal anvendes til initiativer, der understøtter:</a:t>
            </a:r>
          </a:p>
          <a:p>
            <a:pPr marL="342900" lvl="1" indent="0">
              <a:buNone/>
            </a:pPr>
            <a:r>
              <a:rPr lang="da-DK" sz="3300" dirty="0"/>
              <a:t>- rekruttering og fastholdelse</a:t>
            </a:r>
          </a:p>
          <a:p>
            <a:pPr marL="342900" lvl="1" indent="0">
              <a:buNone/>
            </a:pPr>
            <a:r>
              <a:rPr lang="da-DK" sz="3300" dirty="0"/>
              <a:t>- reformer i regionerne</a:t>
            </a:r>
          </a:p>
          <a:p>
            <a:pPr marL="342900" lvl="1" indent="0">
              <a:buNone/>
            </a:pPr>
            <a:r>
              <a:rPr lang="da-DK" sz="3300" dirty="0"/>
              <a:t>- teknologisk udvikling og nye arbejdsformer.</a:t>
            </a:r>
          </a:p>
          <a:p>
            <a:r>
              <a:rPr lang="da-DK" sz="3300" dirty="0"/>
              <a:t>De lokale lønmidler skal følges løbende gennem opgørelser og dialog mellem parterne.</a:t>
            </a:r>
          </a:p>
          <a:p>
            <a:endParaRPr lang="da-DK" dirty="0"/>
          </a:p>
          <a:p>
            <a:pPr marL="0" indent="0">
              <a:buNone/>
            </a:pPr>
            <a:r>
              <a:rPr lang="da-DK" u="sng" dirty="0"/>
              <a:t>Bæredygtig og fleksibel løndannelse</a:t>
            </a:r>
          </a:p>
          <a:p>
            <a:r>
              <a:rPr lang="da-DK" dirty="0"/>
              <a:t>Parterne vil videreudvikle bæredygtig og fleksibel løndannelse i regionerne</a:t>
            </a:r>
          </a:p>
          <a:p>
            <a:pPr lvl="0"/>
            <a:r>
              <a:rPr lang="da-DK" dirty="0"/>
              <a:t>Løndannelsen skal:</a:t>
            </a:r>
          </a:p>
          <a:p>
            <a:pPr lvl="1"/>
            <a:r>
              <a:rPr lang="da-DK" dirty="0"/>
              <a:t>ske gennem centrale og lokale forhandlinger</a:t>
            </a:r>
          </a:p>
          <a:p>
            <a:pPr lvl="1"/>
            <a:r>
              <a:rPr lang="da-DK" dirty="0"/>
              <a:t>følge lønudviklingen i den private sektor</a:t>
            </a:r>
          </a:p>
          <a:p>
            <a:pPr lvl="1"/>
            <a:r>
              <a:rPr lang="da-DK" dirty="0"/>
              <a:t>skabe balance mellem løn, vilkår, opgaver og samfundsudvikling</a:t>
            </a:r>
          </a:p>
          <a:p>
            <a:pPr lvl="1"/>
            <a:r>
              <a:rPr lang="da-DK" dirty="0"/>
              <a:t>understøtte motivation, udvikling og opgaveløsning</a:t>
            </a:r>
          </a:p>
          <a:p>
            <a:pPr lvl="0"/>
            <a:r>
              <a:rPr lang="da-DK" dirty="0"/>
              <a:t>Der oprettes et regionalt forum til løbende drøftelser</a:t>
            </a:r>
          </a:p>
          <a:p>
            <a:pPr marL="0" indent="0">
              <a:buNone/>
            </a:pPr>
            <a:endParaRPr lang="da-DK" sz="1650" dirty="0"/>
          </a:p>
          <a:p>
            <a:endParaRPr lang="da-DK" dirty="0"/>
          </a:p>
          <a:p>
            <a:endParaRPr lang="da-DK" dirty="0"/>
          </a:p>
        </p:txBody>
      </p:sp>
      <p:sp>
        <p:nvSpPr>
          <p:cNvPr id="4" name="Pladsholder til slidenummer 3"/>
          <p:cNvSpPr>
            <a:spLocks noGrp="1"/>
          </p:cNvSpPr>
          <p:nvPr>
            <p:ph type="sldNum" sz="quarter" idx="5"/>
          </p:nvPr>
        </p:nvSpPr>
        <p:spPr/>
        <p:txBody>
          <a:bodyPr/>
          <a:lstStyle/>
          <a:p>
            <a:fld id="{4F5038B1-051F-43A9-BB40-E195149B6045}" type="slidenum">
              <a:rPr lang="da-DK" smtClean="0"/>
              <a:t>12</a:t>
            </a:fld>
            <a:endParaRPr lang="da-DK"/>
          </a:p>
        </p:txBody>
      </p:sp>
    </p:spTree>
    <p:extLst>
      <p:ext uri="{BB962C8B-B14F-4D97-AF65-F5344CB8AC3E}">
        <p14:creationId xmlns:p14="http://schemas.microsoft.com/office/powerpoint/2010/main" val="18415145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sz="1200" b="0" i="0" u="none" strike="noStrike" kern="1200" baseline="0" dirty="0">
              <a:solidFill>
                <a:schemeClr val="tx1"/>
              </a:solidFill>
              <a:latin typeface="Arial" panose="020B0604020202020204" pitchFamily="34" charset="0"/>
              <a:ea typeface="+mn-ea"/>
              <a:cs typeface="+mn-cs"/>
            </a:endParaRPr>
          </a:p>
          <a:p>
            <a:r>
              <a:rPr lang="da-DK" sz="1200" kern="1200" dirty="0">
                <a:solidFill>
                  <a:schemeClr val="tx1"/>
                </a:solidFill>
                <a:effectLst/>
                <a:latin typeface="Arial" panose="020B0604020202020204" pitchFamily="34" charset="0"/>
                <a:ea typeface="+mn-ea"/>
                <a:cs typeface="+mn-cs"/>
              </a:rPr>
              <a:t>Kontoen tømmes ved udgangen af et kalenderår. Man kan vælge, at tømningen skal ske i form af en indbetaling til ens pensionsordningen. </a:t>
            </a:r>
          </a:p>
          <a:p>
            <a:r>
              <a:rPr lang="da-DK" sz="1200" kern="1200" dirty="0">
                <a:solidFill>
                  <a:schemeClr val="tx1"/>
                </a:solidFill>
                <a:effectLst/>
                <a:latin typeface="Arial" panose="020B0604020202020204" pitchFamily="34" charset="0"/>
                <a:ea typeface="+mn-ea"/>
                <a:cs typeface="+mn-cs"/>
              </a:rPr>
              <a:t>Tømning sker også ved fratræden. </a:t>
            </a:r>
          </a:p>
          <a:p>
            <a:r>
              <a:rPr lang="da-DK" dirty="0"/>
              <a:t>Midler fra </a:t>
            </a:r>
            <a:r>
              <a:rPr lang="da-DK" dirty="0" err="1"/>
              <a:t>Fritvalgs</a:t>
            </a:r>
            <a:r>
              <a:rPr lang="da-DK" dirty="0"/>
              <a:t> Lønkontoen kan udbetales ved afholdelse af ferie, særlige feriedage, </a:t>
            </a:r>
            <a:r>
              <a:rPr lang="da-DK" dirty="0" err="1"/>
              <a:t>fritvalgsdag</a:t>
            </a:r>
            <a:r>
              <a:rPr lang="da-DK" dirty="0"/>
              <a:t>, seniordage med lønfradrag og overenskomstmæssige fridage. Den ansatte vælger selv størrelsen på udbetalingen. </a:t>
            </a:r>
          </a:p>
          <a:p>
            <a:r>
              <a:rPr lang="da-DK" dirty="0"/>
              <a:t>Den ansatte skal hvert år inden 1. oktober træffe et valg om enten løbende månedlig udbetaling, opsparing på </a:t>
            </a:r>
            <a:r>
              <a:rPr lang="da-DK" dirty="0" err="1"/>
              <a:t>Fritvalgs</a:t>
            </a:r>
            <a:r>
              <a:rPr lang="da-DK" dirty="0"/>
              <a:t> Lønkontoen til anvendelse i forbindelse med afholdelse af frihed eller til løbende indbetaling til pensionsordning.</a:t>
            </a:r>
          </a:p>
          <a:p>
            <a:r>
              <a:rPr lang="da-DK" dirty="0"/>
              <a:t>Ved </a:t>
            </a:r>
            <a:r>
              <a:rPr lang="da-DK" dirty="0" err="1"/>
              <a:t>fritvalgsperiodens</a:t>
            </a:r>
            <a:r>
              <a:rPr lang="da-DK" dirty="0"/>
              <a:t> udløb den 31. december tømmes kontoen ved udbetaling, med mindre den ansatte vælger indbetaling til pensionsordning. Ved fratræden udbetales indestående på kontoen. </a:t>
            </a:r>
          </a:p>
          <a:p>
            <a:r>
              <a:rPr lang="da-DK" dirty="0"/>
              <a:t>Vedr. overførsel af dage til kommende periode – KL og DR – skal aftales senest ved periodens udløb. Staten – skal aftales senest 1/9 i perioden.</a:t>
            </a:r>
          </a:p>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14</a:t>
            </a:fld>
            <a:endParaRPr lang="en-US" altLang="da-DK"/>
          </a:p>
        </p:txBody>
      </p:sp>
    </p:spTree>
    <p:extLst>
      <p:ext uri="{BB962C8B-B14F-4D97-AF65-F5344CB8AC3E}">
        <p14:creationId xmlns:p14="http://schemas.microsoft.com/office/powerpoint/2010/main" val="42748645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kern="1200" dirty="0">
                <a:solidFill>
                  <a:schemeClr val="tx1"/>
                </a:solidFill>
                <a:effectLst/>
                <a:latin typeface="Arial" panose="020B0604020202020204" pitchFamily="34" charset="0"/>
                <a:ea typeface="+mn-ea"/>
                <a:cs typeface="+mn-cs"/>
              </a:rPr>
              <a:t>På </a:t>
            </a:r>
            <a:r>
              <a:rPr lang="da-DK" sz="1200" kern="1200" dirty="0" err="1">
                <a:solidFill>
                  <a:schemeClr val="tx1"/>
                </a:solidFill>
                <a:effectLst/>
                <a:latin typeface="Arial" panose="020B0604020202020204" pitchFamily="34" charset="0"/>
                <a:ea typeface="+mn-ea"/>
                <a:cs typeface="+mn-cs"/>
              </a:rPr>
              <a:t>fritvalgslønkontoen</a:t>
            </a:r>
            <a:r>
              <a:rPr lang="da-DK" sz="1200" kern="1200" dirty="0">
                <a:solidFill>
                  <a:schemeClr val="tx1"/>
                </a:solidFill>
                <a:effectLst/>
                <a:latin typeface="Arial" panose="020B0604020202020204" pitchFamily="34" charset="0"/>
                <a:ea typeface="+mn-ea"/>
                <a:cs typeface="+mn-cs"/>
              </a:rPr>
              <a:t> indbetales i januar 2,35% af den </a:t>
            </a:r>
            <a:r>
              <a:rPr lang="da-DK" sz="1200" kern="1200" dirty="0" err="1">
                <a:solidFill>
                  <a:schemeClr val="tx1"/>
                </a:solidFill>
                <a:effectLst/>
                <a:latin typeface="Arial" panose="020B0604020202020204" pitchFamily="34" charset="0"/>
                <a:ea typeface="+mn-ea"/>
                <a:cs typeface="+mn-cs"/>
              </a:rPr>
              <a:t>fritvalgsberettigede</a:t>
            </a:r>
            <a:r>
              <a:rPr lang="da-DK" sz="1200" kern="1200" dirty="0">
                <a:solidFill>
                  <a:schemeClr val="tx1"/>
                </a:solidFill>
                <a:effectLst/>
                <a:latin typeface="Arial" panose="020B0604020202020204" pitchFamily="34" charset="0"/>
                <a:ea typeface="+mn-ea"/>
                <a:cs typeface="+mn-cs"/>
              </a:rPr>
              <a:t> løn samt et månedligt </a:t>
            </a:r>
            <a:r>
              <a:rPr lang="da-DK" sz="1200" kern="1200" dirty="0" err="1">
                <a:solidFill>
                  <a:schemeClr val="tx1"/>
                </a:solidFill>
                <a:effectLst/>
                <a:latin typeface="Arial" panose="020B0604020202020204" pitchFamily="34" charset="0"/>
                <a:ea typeface="+mn-ea"/>
                <a:cs typeface="+mn-cs"/>
              </a:rPr>
              <a:t>fritvalgsbidrag</a:t>
            </a:r>
            <a:r>
              <a:rPr lang="da-DK" sz="1200" kern="1200" dirty="0">
                <a:solidFill>
                  <a:schemeClr val="tx1"/>
                </a:solidFill>
                <a:effectLst/>
                <a:latin typeface="Arial" panose="020B0604020202020204" pitchFamily="34" charset="0"/>
                <a:ea typeface="+mn-ea"/>
                <a:cs typeface="+mn-cs"/>
              </a:rPr>
              <a:t> på 2,42%. For seniorer indbetales yderligere 0,94 – 1,88% af den </a:t>
            </a:r>
            <a:r>
              <a:rPr lang="da-DK" sz="1200" kern="1200" dirty="0" err="1">
                <a:solidFill>
                  <a:schemeClr val="tx1"/>
                </a:solidFill>
                <a:effectLst/>
                <a:latin typeface="Arial" panose="020B0604020202020204" pitchFamily="34" charset="0"/>
                <a:ea typeface="+mn-ea"/>
                <a:cs typeface="+mn-cs"/>
              </a:rPr>
              <a:t>fritvalgsberettigede</a:t>
            </a:r>
            <a:r>
              <a:rPr lang="da-DK" sz="1200" kern="1200" dirty="0">
                <a:solidFill>
                  <a:schemeClr val="tx1"/>
                </a:solidFill>
                <a:effectLst/>
                <a:latin typeface="Arial" panose="020B0604020202020204" pitchFamily="34" charset="0"/>
                <a:ea typeface="+mn-ea"/>
                <a:cs typeface="+mn-cs"/>
              </a:rPr>
              <a:t> løn.</a:t>
            </a:r>
          </a:p>
          <a:p>
            <a:r>
              <a:rPr lang="da-DK" sz="1200" kern="1200" dirty="0">
                <a:solidFill>
                  <a:schemeClr val="tx1"/>
                </a:solidFill>
                <a:effectLst/>
                <a:latin typeface="Arial" panose="020B0604020202020204" pitchFamily="34" charset="0"/>
                <a:ea typeface="+mn-ea"/>
                <a:cs typeface="+mn-cs"/>
              </a:rPr>
              <a:t>Som fysioterapeut kan du en gang om året vælge at få udbetalt beløbet månedligt som løn eller til pension. Du kan også bruge midlerne på afholdelse af den frihed, du har ret til. Feriefridage (også kaldet 6. Ferieuge) og seniordage vil med den nye ordning være frihed uden løn, som kan finansieres med udbetaling fra </a:t>
            </a:r>
            <a:r>
              <a:rPr lang="da-DK" sz="1200" kern="1200" dirty="0" err="1">
                <a:solidFill>
                  <a:schemeClr val="tx1"/>
                </a:solidFill>
                <a:effectLst/>
                <a:latin typeface="Arial" panose="020B0604020202020204" pitchFamily="34" charset="0"/>
                <a:ea typeface="+mn-ea"/>
                <a:cs typeface="+mn-cs"/>
              </a:rPr>
              <a:t>fritvalgskontoen</a:t>
            </a:r>
            <a:r>
              <a:rPr lang="da-DK" sz="1200" kern="1200" dirty="0">
                <a:solidFill>
                  <a:schemeClr val="tx1"/>
                </a:solidFill>
                <a:effectLst/>
                <a:latin typeface="Arial" panose="020B0604020202020204" pitchFamily="34" charset="0"/>
                <a:ea typeface="+mn-ea"/>
                <a:cs typeface="+mn-cs"/>
              </a:rPr>
              <a:t>. Hvis du ikke har ret til omsorgsdage og/eller seniordage får du ret til én </a:t>
            </a:r>
            <a:r>
              <a:rPr lang="da-DK" sz="1200" kern="1200" dirty="0" err="1">
                <a:solidFill>
                  <a:schemeClr val="tx1"/>
                </a:solidFill>
                <a:effectLst/>
                <a:latin typeface="Arial" panose="020B0604020202020204" pitchFamily="34" charset="0"/>
                <a:ea typeface="+mn-ea"/>
                <a:cs typeface="+mn-cs"/>
              </a:rPr>
              <a:t>fritvalgsdag</a:t>
            </a:r>
            <a:r>
              <a:rPr lang="da-DK" sz="1200" kern="1200" dirty="0">
                <a:solidFill>
                  <a:schemeClr val="tx1"/>
                </a:solidFill>
                <a:effectLst/>
                <a:latin typeface="Arial" panose="020B0604020202020204" pitchFamily="34" charset="0"/>
                <a:ea typeface="+mn-ea"/>
                <a:cs typeface="+mn-cs"/>
              </a:rPr>
              <a:t>, som også kan finansieres med </a:t>
            </a:r>
            <a:r>
              <a:rPr lang="da-DK" sz="1200" kern="1200" dirty="0" err="1">
                <a:solidFill>
                  <a:schemeClr val="tx1"/>
                </a:solidFill>
                <a:effectLst/>
                <a:latin typeface="Arial" panose="020B0604020202020204" pitchFamily="34" charset="0"/>
                <a:ea typeface="+mn-ea"/>
                <a:cs typeface="+mn-cs"/>
              </a:rPr>
              <a:t>fritvalgslønkontoen</a:t>
            </a:r>
            <a:r>
              <a:rPr lang="da-DK" sz="1200" kern="1200" dirty="0">
                <a:solidFill>
                  <a:schemeClr val="tx1"/>
                </a:solidFill>
                <a:effectLst/>
                <a:latin typeface="Arial" panose="020B0604020202020204" pitchFamily="34" charset="0"/>
                <a:ea typeface="+mn-ea"/>
                <a:cs typeface="+mn-cs"/>
              </a:rPr>
              <a:t>.</a:t>
            </a:r>
          </a:p>
          <a:p>
            <a:r>
              <a:rPr lang="da-DK" sz="1200" kern="1200" dirty="0">
                <a:solidFill>
                  <a:schemeClr val="tx1"/>
                </a:solidFill>
                <a:effectLst/>
                <a:latin typeface="Arial" panose="020B0604020202020204" pitchFamily="34" charset="0"/>
                <a:ea typeface="+mn-ea"/>
                <a:cs typeface="+mn-cs"/>
              </a:rPr>
              <a:t>Hvis man ikke træffer et valg, så kommer midlerne ind på </a:t>
            </a:r>
            <a:r>
              <a:rPr lang="da-DK" sz="1200" kern="1200" dirty="0" err="1">
                <a:solidFill>
                  <a:schemeClr val="tx1"/>
                </a:solidFill>
                <a:effectLst/>
                <a:latin typeface="Arial" panose="020B0604020202020204" pitchFamily="34" charset="0"/>
                <a:ea typeface="+mn-ea"/>
                <a:cs typeface="+mn-cs"/>
              </a:rPr>
              <a:t>firtalgskontoen</a:t>
            </a:r>
            <a:endParaRPr lang="da-DK" sz="1200" kern="1200" dirty="0">
              <a:solidFill>
                <a:schemeClr val="tx1"/>
              </a:solidFill>
              <a:effectLst/>
              <a:latin typeface="Arial" panose="020B0604020202020204" pitchFamily="34" charset="0"/>
              <a:ea typeface="+mn-ea"/>
              <a:cs typeface="+mn-cs"/>
            </a:endParaRPr>
          </a:p>
          <a:p>
            <a:endParaRPr lang="da-DK" dirty="0"/>
          </a:p>
          <a:p>
            <a:r>
              <a:rPr lang="da-DK" dirty="0"/>
              <a:t>Der er aftalt et projekt med DR omkring </a:t>
            </a:r>
            <a:r>
              <a:rPr lang="da-DK" dirty="0" err="1"/>
              <a:t>understøtteles</a:t>
            </a:r>
            <a:r>
              <a:rPr lang="da-DK" dirty="0"/>
              <a:t> af implementering af aftalen og brugen af aftalen – kommunikationsmateriale og vejledning</a:t>
            </a:r>
          </a:p>
          <a:p>
            <a:endParaRPr lang="da-DK" dirty="0"/>
          </a:p>
          <a:p>
            <a:r>
              <a:rPr lang="da-DK" dirty="0"/>
              <a:t>Aftale om opsparing af frihed bortfalder og erstattes af </a:t>
            </a:r>
            <a:r>
              <a:rPr lang="da-DK" dirty="0" err="1"/>
              <a:t>fritvalgskontoen</a:t>
            </a:r>
            <a:endParaRPr lang="da-DK" dirty="0"/>
          </a:p>
          <a:p>
            <a:endParaRPr lang="da-DK" dirty="0"/>
          </a:p>
          <a:p>
            <a:r>
              <a:rPr lang="da-DK" dirty="0"/>
              <a:t>1. April 2027 udbetales der et løntillæg på 1,94 % af den </a:t>
            </a:r>
            <a:r>
              <a:rPr lang="da-DK" dirty="0" err="1"/>
              <a:t>ferieberretiget</a:t>
            </a:r>
            <a:r>
              <a:rPr lang="da-DK" dirty="0"/>
              <a:t> løn</a:t>
            </a:r>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16</a:t>
            </a:fld>
            <a:endParaRPr lang="en-US" altLang="da-DK"/>
          </a:p>
        </p:txBody>
      </p:sp>
    </p:spTree>
    <p:extLst>
      <p:ext uri="{BB962C8B-B14F-4D97-AF65-F5344CB8AC3E}">
        <p14:creationId xmlns:p14="http://schemas.microsoft.com/office/powerpoint/2010/main" val="253406936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slide">
    <p:spTree>
      <p:nvGrpSpPr>
        <p:cNvPr id="1" name=""/>
        <p:cNvGrpSpPr/>
        <p:nvPr/>
      </p:nvGrpSpPr>
      <p:grpSpPr>
        <a:xfrm>
          <a:off x="0" y="0"/>
          <a:ext cx="0" cy="0"/>
          <a:chOff x="0" y="0"/>
          <a:chExt cx="0" cy="0"/>
        </a:xfrm>
      </p:grpSpPr>
      <p:pic>
        <p:nvPicPr>
          <p:cNvPr id="2" name="Picture 39">
            <a:extLst>
              <a:ext uri="{FF2B5EF4-FFF2-40B4-BE49-F238E27FC236}">
                <a16:creationId xmlns:a16="http://schemas.microsoft.com/office/drawing/2014/main" id="{E197DE84-31B9-7C1E-82BF-0D509F5370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0825" cy="6856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17" descr="FYS LOGO_20_rgb_anti">
            <a:extLst>
              <a:ext uri="{FF2B5EF4-FFF2-40B4-BE49-F238E27FC236}">
                <a16:creationId xmlns:a16="http://schemas.microsoft.com/office/drawing/2014/main" id="{D3AE92AD-4CD6-61E7-58EF-23D5BFC123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66088" y="355600"/>
            <a:ext cx="738187"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2" name="Rectangle 2"/>
          <p:cNvSpPr>
            <a:spLocks noGrp="1" noChangeArrowheads="1"/>
          </p:cNvSpPr>
          <p:nvPr>
            <p:ph type="ctrTitle"/>
          </p:nvPr>
        </p:nvSpPr>
        <p:spPr>
          <a:xfrm>
            <a:off x="452438" y="1474788"/>
            <a:ext cx="8245475" cy="1470025"/>
          </a:xfrm>
        </p:spPr>
        <p:txBody>
          <a:bodyPr/>
          <a:lstStyle>
            <a:lvl1pPr>
              <a:defRPr>
                <a:solidFill>
                  <a:schemeClr val="bg1"/>
                </a:solidFill>
              </a:defRPr>
            </a:lvl1pPr>
          </a:lstStyle>
          <a:p>
            <a:pPr lvl="0"/>
            <a:r>
              <a:rPr lang="da-DK" altLang="da-DK" noProof="0"/>
              <a:t>Klik for at redigere titeltypografien i masteren</a:t>
            </a:r>
            <a:endParaRPr lang="en-US" altLang="da-DK" noProof="0"/>
          </a:p>
        </p:txBody>
      </p:sp>
      <p:sp>
        <p:nvSpPr>
          <p:cNvPr id="15363" name="Rectangle 3"/>
          <p:cNvSpPr>
            <a:spLocks noGrp="1" noChangeArrowheads="1"/>
          </p:cNvSpPr>
          <p:nvPr>
            <p:ph type="subTitle" idx="1"/>
          </p:nvPr>
        </p:nvSpPr>
        <p:spPr>
          <a:xfrm>
            <a:off x="452438" y="2998788"/>
            <a:ext cx="8245475" cy="1293812"/>
          </a:xfrm>
        </p:spPr>
        <p:txBody>
          <a:bodyPr/>
          <a:lstStyle>
            <a:lvl1pPr marL="0" indent="0">
              <a:buFontTx/>
              <a:buNone/>
              <a:defRPr sz="2000">
                <a:solidFill>
                  <a:schemeClr val="bg1"/>
                </a:solidFill>
              </a:defRPr>
            </a:lvl1pPr>
          </a:lstStyle>
          <a:p>
            <a:pPr lvl="0"/>
            <a:r>
              <a:rPr lang="da-DK" altLang="da-DK" noProof="0"/>
              <a:t>Klik for at redigere undertiteltypografien i masteren</a:t>
            </a:r>
            <a:endParaRPr lang="en-US" altLang="da-DK" noProof="0"/>
          </a:p>
        </p:txBody>
      </p:sp>
      <p:sp>
        <p:nvSpPr>
          <p:cNvPr id="4" name="Rectangle 34">
            <a:extLst>
              <a:ext uri="{FF2B5EF4-FFF2-40B4-BE49-F238E27FC236}">
                <a16:creationId xmlns:a16="http://schemas.microsoft.com/office/drawing/2014/main" id="{9BDF3185-651A-9B22-0CD0-067ADD7BCD16}"/>
              </a:ext>
            </a:extLst>
          </p:cNvPr>
          <p:cNvSpPr>
            <a:spLocks noGrp="1" noChangeArrowheads="1"/>
          </p:cNvSpPr>
          <p:nvPr>
            <p:ph type="dt" sz="half" idx="10"/>
          </p:nvPr>
        </p:nvSpPr>
        <p:spPr/>
        <p:txBody>
          <a:bodyPr/>
          <a:lstStyle>
            <a:lvl1pPr>
              <a:defRPr smtClean="0">
                <a:solidFill>
                  <a:schemeClr val="bg1"/>
                </a:solidFill>
              </a:defRPr>
            </a:lvl1pPr>
          </a:lstStyle>
          <a:p>
            <a:pPr>
              <a:defRPr/>
            </a:pPr>
            <a:fld id="{4A8D1905-D9F8-483A-8BD5-8094F3F10332}" type="datetime1">
              <a:rPr lang="da-DK" altLang="da-DK"/>
              <a:pPr>
                <a:defRPr/>
              </a:pPr>
              <a:t>24-03-2026</a:t>
            </a:fld>
            <a:endParaRPr lang="en-US" altLang="da-DK"/>
          </a:p>
        </p:txBody>
      </p:sp>
      <p:sp>
        <p:nvSpPr>
          <p:cNvPr id="5" name="Rectangle 36">
            <a:extLst>
              <a:ext uri="{FF2B5EF4-FFF2-40B4-BE49-F238E27FC236}">
                <a16:creationId xmlns:a16="http://schemas.microsoft.com/office/drawing/2014/main" id="{AE2C5615-E85E-6DBB-139B-C87E89082A6D}"/>
              </a:ext>
            </a:extLst>
          </p:cNvPr>
          <p:cNvSpPr>
            <a:spLocks noGrp="1" noChangeArrowheads="1"/>
          </p:cNvSpPr>
          <p:nvPr>
            <p:ph type="sldNum" sz="quarter" idx="11"/>
          </p:nvPr>
        </p:nvSpPr>
        <p:spPr/>
        <p:txBody>
          <a:bodyPr/>
          <a:lstStyle>
            <a:lvl1pPr>
              <a:defRPr>
                <a:solidFill>
                  <a:schemeClr val="bg1"/>
                </a:solidFill>
              </a:defRPr>
            </a:lvl1pPr>
          </a:lstStyle>
          <a:p>
            <a:fld id="{9D8B28E8-3FB7-4235-8D17-B80DCF7BD0B7}" type="slidenum">
              <a:rPr lang="en-US" altLang="da-DK"/>
              <a:pPr/>
              <a:t>‹nr.›</a:t>
            </a:fld>
            <a:endParaRPr lang="en-US" altLang="da-DK"/>
          </a:p>
        </p:txBody>
      </p:sp>
      <p:sp>
        <p:nvSpPr>
          <p:cNvPr id="6" name="Rectangle 37">
            <a:extLst>
              <a:ext uri="{FF2B5EF4-FFF2-40B4-BE49-F238E27FC236}">
                <a16:creationId xmlns:a16="http://schemas.microsoft.com/office/drawing/2014/main" id="{CC7815BB-5BFC-8E52-C0A3-95E277472CBE}"/>
              </a:ext>
            </a:extLst>
          </p:cNvPr>
          <p:cNvSpPr>
            <a:spLocks noGrp="1" noChangeArrowheads="1"/>
          </p:cNvSpPr>
          <p:nvPr>
            <p:ph type="ftr" sz="quarter" idx="12"/>
          </p:nvPr>
        </p:nvSpPr>
        <p:spPr/>
        <p:txBody>
          <a:bodyPr/>
          <a:lstStyle>
            <a:lvl1pPr>
              <a:defRPr smtClean="0">
                <a:solidFill>
                  <a:schemeClr val="bg1"/>
                </a:solidFill>
              </a:defRPr>
            </a:lvl1pPr>
          </a:lstStyle>
          <a:p>
            <a:pPr>
              <a:defRPr/>
            </a:pPr>
            <a:endParaRPr lang="en-US" altLang="da-DK"/>
          </a:p>
        </p:txBody>
      </p:sp>
    </p:spTree>
    <p:extLst>
      <p:ext uri="{BB962C8B-B14F-4D97-AF65-F5344CB8AC3E}">
        <p14:creationId xmlns:p14="http://schemas.microsoft.com/office/powerpoint/2010/main" val="1902951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titeltypografien i masteren</a:t>
            </a:r>
          </a:p>
        </p:txBody>
      </p:sp>
      <p:sp>
        <p:nvSpPr>
          <p:cNvPr id="3" name="Pladsholder til lodret titel 2"/>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Rectangle 14">
            <a:extLst>
              <a:ext uri="{FF2B5EF4-FFF2-40B4-BE49-F238E27FC236}">
                <a16:creationId xmlns:a16="http://schemas.microsoft.com/office/drawing/2014/main" id="{BF5DC866-C044-CB75-FA77-C8FBE9FC5749}"/>
              </a:ext>
            </a:extLst>
          </p:cNvPr>
          <p:cNvSpPr>
            <a:spLocks noGrp="1" noChangeArrowheads="1"/>
          </p:cNvSpPr>
          <p:nvPr>
            <p:ph type="dt" sz="half" idx="10"/>
          </p:nvPr>
        </p:nvSpPr>
        <p:spPr>
          <a:ln/>
        </p:spPr>
        <p:txBody>
          <a:bodyPr/>
          <a:lstStyle>
            <a:lvl1pPr>
              <a:defRPr/>
            </a:lvl1pPr>
          </a:lstStyle>
          <a:p>
            <a:pPr>
              <a:defRPr/>
            </a:pPr>
            <a:fld id="{058329FF-ADD4-4F28-923A-3181F1EA79EA}" type="datetime1">
              <a:rPr lang="da-DK" altLang="da-DK"/>
              <a:pPr>
                <a:defRPr/>
              </a:pPr>
              <a:t>24-03-2026</a:t>
            </a:fld>
            <a:endParaRPr lang="en-US" altLang="da-DK"/>
          </a:p>
        </p:txBody>
      </p:sp>
      <p:sp>
        <p:nvSpPr>
          <p:cNvPr id="5" name="Rectangle 15">
            <a:extLst>
              <a:ext uri="{FF2B5EF4-FFF2-40B4-BE49-F238E27FC236}">
                <a16:creationId xmlns:a16="http://schemas.microsoft.com/office/drawing/2014/main" id="{BED96BDF-CDF8-37E4-0B15-BD53886203AB}"/>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6" name="Rectangle 16">
            <a:extLst>
              <a:ext uri="{FF2B5EF4-FFF2-40B4-BE49-F238E27FC236}">
                <a16:creationId xmlns:a16="http://schemas.microsoft.com/office/drawing/2014/main" id="{FAB3B98A-0592-BA4C-B1CB-64A65054FBDC}"/>
              </a:ext>
            </a:extLst>
          </p:cNvPr>
          <p:cNvSpPr>
            <a:spLocks noGrp="1" noChangeArrowheads="1"/>
          </p:cNvSpPr>
          <p:nvPr>
            <p:ph type="sldNum" sz="quarter" idx="12"/>
          </p:nvPr>
        </p:nvSpPr>
        <p:spPr>
          <a:ln/>
        </p:spPr>
        <p:txBody>
          <a:bodyPr/>
          <a:lstStyle>
            <a:lvl1pPr>
              <a:defRPr/>
            </a:lvl1pPr>
          </a:lstStyle>
          <a:p>
            <a:fld id="{2B91E15E-D75D-4748-BC2F-939F0CAC19ED}" type="slidenum">
              <a:rPr lang="en-US" altLang="da-DK"/>
              <a:pPr/>
              <a:t>‹nr.›</a:t>
            </a:fld>
            <a:endParaRPr lang="en-US" altLang="da-DK"/>
          </a:p>
        </p:txBody>
      </p:sp>
    </p:spTree>
    <p:extLst>
      <p:ext uri="{BB962C8B-B14F-4D97-AF65-F5344CB8AC3E}">
        <p14:creationId xmlns:p14="http://schemas.microsoft.com/office/powerpoint/2010/main" val="188341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456363" y="685800"/>
            <a:ext cx="1890712" cy="5170488"/>
          </a:xfrm>
        </p:spPr>
        <p:txBody>
          <a:bodyPr vert="eaVert"/>
          <a:lstStyle/>
          <a:p>
            <a:r>
              <a:rPr lang="da-DK"/>
              <a:t>Klik for at redigere titeltypografien i masteren</a:t>
            </a:r>
          </a:p>
        </p:txBody>
      </p:sp>
      <p:sp>
        <p:nvSpPr>
          <p:cNvPr id="3" name="Pladsholder til lodret titel 2"/>
          <p:cNvSpPr>
            <a:spLocks noGrp="1"/>
          </p:cNvSpPr>
          <p:nvPr>
            <p:ph type="body" orient="vert" idx="1"/>
          </p:nvPr>
        </p:nvSpPr>
        <p:spPr>
          <a:xfrm>
            <a:off x="781050" y="685800"/>
            <a:ext cx="5522913" cy="517048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Rectangle 14">
            <a:extLst>
              <a:ext uri="{FF2B5EF4-FFF2-40B4-BE49-F238E27FC236}">
                <a16:creationId xmlns:a16="http://schemas.microsoft.com/office/drawing/2014/main" id="{7B650096-9870-CD86-68F3-C2647BBBE7A3}"/>
              </a:ext>
            </a:extLst>
          </p:cNvPr>
          <p:cNvSpPr>
            <a:spLocks noGrp="1" noChangeArrowheads="1"/>
          </p:cNvSpPr>
          <p:nvPr>
            <p:ph type="dt" sz="half" idx="10"/>
          </p:nvPr>
        </p:nvSpPr>
        <p:spPr>
          <a:ln/>
        </p:spPr>
        <p:txBody>
          <a:bodyPr/>
          <a:lstStyle>
            <a:lvl1pPr>
              <a:defRPr/>
            </a:lvl1pPr>
          </a:lstStyle>
          <a:p>
            <a:pPr>
              <a:defRPr/>
            </a:pPr>
            <a:fld id="{A1D2460A-04EA-4B35-9B44-05BF91A73FEC}" type="datetime1">
              <a:rPr lang="da-DK" altLang="da-DK"/>
              <a:pPr>
                <a:defRPr/>
              </a:pPr>
              <a:t>24-03-2026</a:t>
            </a:fld>
            <a:endParaRPr lang="en-US" altLang="da-DK"/>
          </a:p>
        </p:txBody>
      </p:sp>
      <p:sp>
        <p:nvSpPr>
          <p:cNvPr id="5" name="Rectangle 15">
            <a:extLst>
              <a:ext uri="{FF2B5EF4-FFF2-40B4-BE49-F238E27FC236}">
                <a16:creationId xmlns:a16="http://schemas.microsoft.com/office/drawing/2014/main" id="{ECF400C0-684E-982B-AF1C-0235AE4A5EC5}"/>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6" name="Rectangle 16">
            <a:extLst>
              <a:ext uri="{FF2B5EF4-FFF2-40B4-BE49-F238E27FC236}">
                <a16:creationId xmlns:a16="http://schemas.microsoft.com/office/drawing/2014/main" id="{67EDB3F3-1FD5-0A1F-E266-986A0372B51C}"/>
              </a:ext>
            </a:extLst>
          </p:cNvPr>
          <p:cNvSpPr>
            <a:spLocks noGrp="1" noChangeArrowheads="1"/>
          </p:cNvSpPr>
          <p:nvPr>
            <p:ph type="sldNum" sz="quarter" idx="12"/>
          </p:nvPr>
        </p:nvSpPr>
        <p:spPr>
          <a:ln/>
        </p:spPr>
        <p:txBody>
          <a:bodyPr/>
          <a:lstStyle>
            <a:lvl1pPr>
              <a:defRPr/>
            </a:lvl1pPr>
          </a:lstStyle>
          <a:p>
            <a:fld id="{D321F602-BF5D-4B8C-872D-1F315A86238E}" type="slidenum">
              <a:rPr lang="en-US" altLang="da-DK"/>
              <a:pPr/>
              <a:t>‹nr.›</a:t>
            </a:fld>
            <a:endParaRPr lang="en-US" altLang="da-DK"/>
          </a:p>
        </p:txBody>
      </p:sp>
    </p:spTree>
    <p:extLst>
      <p:ext uri="{BB962C8B-B14F-4D97-AF65-F5344CB8AC3E}">
        <p14:creationId xmlns:p14="http://schemas.microsoft.com/office/powerpoint/2010/main" val="499954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titeltypografien i masteren</a:t>
            </a:r>
          </a:p>
        </p:txBody>
      </p:sp>
      <p:sp>
        <p:nvSpPr>
          <p:cNvPr id="3" name="Pladsholder til indhold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Rectangle 14">
            <a:extLst>
              <a:ext uri="{FF2B5EF4-FFF2-40B4-BE49-F238E27FC236}">
                <a16:creationId xmlns:a16="http://schemas.microsoft.com/office/drawing/2014/main" id="{129E5AB1-EE2C-6DF3-E40F-1C41F176CA61}"/>
              </a:ext>
            </a:extLst>
          </p:cNvPr>
          <p:cNvSpPr>
            <a:spLocks noGrp="1" noChangeArrowheads="1"/>
          </p:cNvSpPr>
          <p:nvPr>
            <p:ph type="dt" sz="half" idx="10"/>
          </p:nvPr>
        </p:nvSpPr>
        <p:spPr>
          <a:ln/>
        </p:spPr>
        <p:txBody>
          <a:bodyPr/>
          <a:lstStyle>
            <a:lvl1pPr>
              <a:defRPr/>
            </a:lvl1pPr>
          </a:lstStyle>
          <a:p>
            <a:pPr>
              <a:defRPr/>
            </a:pPr>
            <a:fld id="{57186A84-3795-4976-91DB-69A24983BA29}" type="datetime1">
              <a:rPr lang="da-DK" altLang="da-DK"/>
              <a:pPr>
                <a:defRPr/>
              </a:pPr>
              <a:t>24-03-2026</a:t>
            </a:fld>
            <a:endParaRPr lang="en-US" altLang="da-DK"/>
          </a:p>
        </p:txBody>
      </p:sp>
      <p:sp>
        <p:nvSpPr>
          <p:cNvPr id="5" name="Rectangle 15">
            <a:extLst>
              <a:ext uri="{FF2B5EF4-FFF2-40B4-BE49-F238E27FC236}">
                <a16:creationId xmlns:a16="http://schemas.microsoft.com/office/drawing/2014/main" id="{19ED355F-B6E8-8443-17BA-2191FD851F6E}"/>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6" name="Rectangle 16">
            <a:extLst>
              <a:ext uri="{FF2B5EF4-FFF2-40B4-BE49-F238E27FC236}">
                <a16:creationId xmlns:a16="http://schemas.microsoft.com/office/drawing/2014/main" id="{CC658FA1-DFB3-6EF8-5E41-E7F753BDCCE1}"/>
              </a:ext>
            </a:extLst>
          </p:cNvPr>
          <p:cNvSpPr>
            <a:spLocks noGrp="1" noChangeArrowheads="1"/>
          </p:cNvSpPr>
          <p:nvPr>
            <p:ph type="sldNum" sz="quarter" idx="12"/>
          </p:nvPr>
        </p:nvSpPr>
        <p:spPr>
          <a:ln/>
        </p:spPr>
        <p:txBody>
          <a:bodyPr/>
          <a:lstStyle>
            <a:lvl1pPr>
              <a:defRPr/>
            </a:lvl1pPr>
          </a:lstStyle>
          <a:p>
            <a:fld id="{F30FC059-8857-485C-922C-6E306D02CA6A}" type="slidenum">
              <a:rPr lang="en-US" altLang="da-DK"/>
              <a:pPr/>
              <a:t>‹nr.›</a:t>
            </a:fld>
            <a:endParaRPr lang="en-US" altLang="da-DK"/>
          </a:p>
        </p:txBody>
      </p:sp>
    </p:spTree>
    <p:extLst>
      <p:ext uri="{BB962C8B-B14F-4D97-AF65-F5344CB8AC3E}">
        <p14:creationId xmlns:p14="http://schemas.microsoft.com/office/powerpoint/2010/main" val="21921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623888" y="1709738"/>
            <a:ext cx="7886700" cy="2852737"/>
          </a:xfrm>
        </p:spPr>
        <p:txBody>
          <a:bodyPr anchor="b"/>
          <a:lstStyle>
            <a:lvl1pPr>
              <a:defRPr sz="6000"/>
            </a:lvl1pPr>
          </a:lstStyle>
          <a:p>
            <a:r>
              <a:rPr lang="da-DK"/>
              <a:t>Klik for at redigere titeltypografien i masteren</a:t>
            </a:r>
          </a:p>
        </p:txBody>
      </p:sp>
      <p:sp>
        <p:nvSpPr>
          <p:cNvPr id="3" name="Pladsholder til tekst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da-DK"/>
              <a:t>Klik for at redigere teksttypografierne i masteren</a:t>
            </a:r>
          </a:p>
        </p:txBody>
      </p:sp>
      <p:sp>
        <p:nvSpPr>
          <p:cNvPr id="4" name="Rectangle 14">
            <a:extLst>
              <a:ext uri="{FF2B5EF4-FFF2-40B4-BE49-F238E27FC236}">
                <a16:creationId xmlns:a16="http://schemas.microsoft.com/office/drawing/2014/main" id="{C8EC419E-3705-1F8E-715F-EE097F548096}"/>
              </a:ext>
            </a:extLst>
          </p:cNvPr>
          <p:cNvSpPr>
            <a:spLocks noGrp="1" noChangeArrowheads="1"/>
          </p:cNvSpPr>
          <p:nvPr>
            <p:ph type="dt" sz="half" idx="10"/>
          </p:nvPr>
        </p:nvSpPr>
        <p:spPr>
          <a:ln/>
        </p:spPr>
        <p:txBody>
          <a:bodyPr/>
          <a:lstStyle>
            <a:lvl1pPr>
              <a:defRPr/>
            </a:lvl1pPr>
          </a:lstStyle>
          <a:p>
            <a:pPr>
              <a:defRPr/>
            </a:pPr>
            <a:fld id="{D1F153CD-9F7A-44FF-A4AD-47BD490A3474}" type="datetime1">
              <a:rPr lang="da-DK" altLang="da-DK"/>
              <a:pPr>
                <a:defRPr/>
              </a:pPr>
              <a:t>24-03-2026</a:t>
            </a:fld>
            <a:endParaRPr lang="en-US" altLang="da-DK"/>
          </a:p>
        </p:txBody>
      </p:sp>
      <p:sp>
        <p:nvSpPr>
          <p:cNvPr id="5" name="Rectangle 15">
            <a:extLst>
              <a:ext uri="{FF2B5EF4-FFF2-40B4-BE49-F238E27FC236}">
                <a16:creationId xmlns:a16="http://schemas.microsoft.com/office/drawing/2014/main" id="{AA1906D1-9E4B-42A4-7C96-DC79C9D41C23}"/>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6" name="Rectangle 16">
            <a:extLst>
              <a:ext uri="{FF2B5EF4-FFF2-40B4-BE49-F238E27FC236}">
                <a16:creationId xmlns:a16="http://schemas.microsoft.com/office/drawing/2014/main" id="{94130F71-E901-C82B-E364-97B23437A403}"/>
              </a:ext>
            </a:extLst>
          </p:cNvPr>
          <p:cNvSpPr>
            <a:spLocks noGrp="1" noChangeArrowheads="1"/>
          </p:cNvSpPr>
          <p:nvPr>
            <p:ph type="sldNum" sz="quarter" idx="12"/>
          </p:nvPr>
        </p:nvSpPr>
        <p:spPr>
          <a:ln/>
        </p:spPr>
        <p:txBody>
          <a:bodyPr/>
          <a:lstStyle>
            <a:lvl1pPr>
              <a:defRPr/>
            </a:lvl1pPr>
          </a:lstStyle>
          <a:p>
            <a:fld id="{62EC44AF-79DA-4C54-B399-9F51510D242F}" type="slidenum">
              <a:rPr lang="en-US" altLang="da-DK"/>
              <a:pPr/>
              <a:t>‹nr.›</a:t>
            </a:fld>
            <a:endParaRPr lang="en-US" altLang="da-DK"/>
          </a:p>
        </p:txBody>
      </p:sp>
    </p:spTree>
    <p:extLst>
      <p:ext uri="{BB962C8B-B14F-4D97-AF65-F5344CB8AC3E}">
        <p14:creationId xmlns:p14="http://schemas.microsoft.com/office/powerpoint/2010/main" val="2277243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titeltypografien i masteren</a:t>
            </a:r>
          </a:p>
        </p:txBody>
      </p:sp>
      <p:sp>
        <p:nvSpPr>
          <p:cNvPr id="3" name="Pladsholder til indhold 2"/>
          <p:cNvSpPr>
            <a:spLocks noGrp="1"/>
          </p:cNvSpPr>
          <p:nvPr>
            <p:ph sz="half" idx="1"/>
          </p:nvPr>
        </p:nvSpPr>
        <p:spPr>
          <a:xfrm>
            <a:off x="781050" y="1741488"/>
            <a:ext cx="3706813" cy="4114800"/>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4640263" y="1741488"/>
            <a:ext cx="3706812" cy="4114800"/>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Rectangle 14">
            <a:extLst>
              <a:ext uri="{FF2B5EF4-FFF2-40B4-BE49-F238E27FC236}">
                <a16:creationId xmlns:a16="http://schemas.microsoft.com/office/drawing/2014/main" id="{044D3C83-C924-C9BF-0C4C-CAB42F31BB27}"/>
              </a:ext>
            </a:extLst>
          </p:cNvPr>
          <p:cNvSpPr>
            <a:spLocks noGrp="1" noChangeArrowheads="1"/>
          </p:cNvSpPr>
          <p:nvPr>
            <p:ph type="dt" sz="half" idx="10"/>
          </p:nvPr>
        </p:nvSpPr>
        <p:spPr>
          <a:ln/>
        </p:spPr>
        <p:txBody>
          <a:bodyPr/>
          <a:lstStyle>
            <a:lvl1pPr>
              <a:defRPr/>
            </a:lvl1pPr>
          </a:lstStyle>
          <a:p>
            <a:pPr>
              <a:defRPr/>
            </a:pPr>
            <a:fld id="{EA530D5A-5C9F-4442-BF79-2B05096FA613}" type="datetime1">
              <a:rPr lang="da-DK" altLang="da-DK"/>
              <a:pPr>
                <a:defRPr/>
              </a:pPr>
              <a:t>24-03-2026</a:t>
            </a:fld>
            <a:endParaRPr lang="en-US" altLang="da-DK"/>
          </a:p>
        </p:txBody>
      </p:sp>
      <p:sp>
        <p:nvSpPr>
          <p:cNvPr id="6" name="Rectangle 15">
            <a:extLst>
              <a:ext uri="{FF2B5EF4-FFF2-40B4-BE49-F238E27FC236}">
                <a16:creationId xmlns:a16="http://schemas.microsoft.com/office/drawing/2014/main" id="{C29FDA9D-3892-32EF-EBE8-5D017FBFA264}"/>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7" name="Rectangle 16">
            <a:extLst>
              <a:ext uri="{FF2B5EF4-FFF2-40B4-BE49-F238E27FC236}">
                <a16:creationId xmlns:a16="http://schemas.microsoft.com/office/drawing/2014/main" id="{FB2E39FC-7B03-B612-BC1E-BF8D393D7A44}"/>
              </a:ext>
            </a:extLst>
          </p:cNvPr>
          <p:cNvSpPr>
            <a:spLocks noGrp="1" noChangeArrowheads="1"/>
          </p:cNvSpPr>
          <p:nvPr>
            <p:ph type="sldNum" sz="quarter" idx="12"/>
          </p:nvPr>
        </p:nvSpPr>
        <p:spPr>
          <a:ln/>
        </p:spPr>
        <p:txBody>
          <a:bodyPr/>
          <a:lstStyle>
            <a:lvl1pPr>
              <a:defRPr/>
            </a:lvl1pPr>
          </a:lstStyle>
          <a:p>
            <a:fld id="{470C4BAA-C3DA-489F-9E3E-55F2B4FAD17E}" type="slidenum">
              <a:rPr lang="en-US" altLang="da-DK"/>
              <a:pPr/>
              <a:t>‹nr.›</a:t>
            </a:fld>
            <a:endParaRPr lang="en-US" altLang="da-DK"/>
          </a:p>
        </p:txBody>
      </p:sp>
    </p:spTree>
    <p:extLst>
      <p:ext uri="{BB962C8B-B14F-4D97-AF65-F5344CB8AC3E}">
        <p14:creationId xmlns:p14="http://schemas.microsoft.com/office/powerpoint/2010/main" val="1417861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630238" y="365125"/>
            <a:ext cx="7886700" cy="1325563"/>
          </a:xfrm>
        </p:spPr>
        <p:txBody>
          <a:bodyPr/>
          <a:lstStyle/>
          <a:p>
            <a:r>
              <a:rPr lang="da-DK"/>
              <a:t>Klik for at redigere titeltypografien i masteren</a:t>
            </a:r>
          </a:p>
        </p:txBody>
      </p:sp>
      <p:sp>
        <p:nvSpPr>
          <p:cNvPr id="3" name="Pladsholder til tekst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p:cNvSpPr>
            <a:spLocks noGrp="1"/>
          </p:cNvSpPr>
          <p:nvPr>
            <p:ph sz="half" idx="2"/>
          </p:nvPr>
        </p:nvSpPr>
        <p:spPr>
          <a:xfrm>
            <a:off x="630238" y="2505075"/>
            <a:ext cx="386873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p:cNvSpPr>
            <a:spLocks noGrp="1"/>
          </p:cNvSpPr>
          <p:nvPr>
            <p:ph sz="quarter" idx="4"/>
          </p:nvPr>
        </p:nvSpPr>
        <p:spPr>
          <a:xfrm>
            <a:off x="4629150" y="2505075"/>
            <a:ext cx="38877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Rectangle 14">
            <a:extLst>
              <a:ext uri="{FF2B5EF4-FFF2-40B4-BE49-F238E27FC236}">
                <a16:creationId xmlns:a16="http://schemas.microsoft.com/office/drawing/2014/main" id="{B41F06C3-1E94-526C-A94B-9BFD492B5124}"/>
              </a:ext>
            </a:extLst>
          </p:cNvPr>
          <p:cNvSpPr>
            <a:spLocks noGrp="1" noChangeArrowheads="1"/>
          </p:cNvSpPr>
          <p:nvPr>
            <p:ph type="dt" sz="half" idx="10"/>
          </p:nvPr>
        </p:nvSpPr>
        <p:spPr>
          <a:ln/>
        </p:spPr>
        <p:txBody>
          <a:bodyPr/>
          <a:lstStyle>
            <a:lvl1pPr>
              <a:defRPr/>
            </a:lvl1pPr>
          </a:lstStyle>
          <a:p>
            <a:pPr>
              <a:defRPr/>
            </a:pPr>
            <a:fld id="{26262100-8FD8-44ED-8182-142AE27CA51C}" type="datetime1">
              <a:rPr lang="da-DK" altLang="da-DK"/>
              <a:pPr>
                <a:defRPr/>
              </a:pPr>
              <a:t>24-03-2026</a:t>
            </a:fld>
            <a:endParaRPr lang="en-US" altLang="da-DK"/>
          </a:p>
        </p:txBody>
      </p:sp>
      <p:sp>
        <p:nvSpPr>
          <p:cNvPr id="8" name="Rectangle 15">
            <a:extLst>
              <a:ext uri="{FF2B5EF4-FFF2-40B4-BE49-F238E27FC236}">
                <a16:creationId xmlns:a16="http://schemas.microsoft.com/office/drawing/2014/main" id="{18875DA3-A8A9-E42A-F2C4-2B9696774EE4}"/>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9" name="Rectangle 16">
            <a:extLst>
              <a:ext uri="{FF2B5EF4-FFF2-40B4-BE49-F238E27FC236}">
                <a16:creationId xmlns:a16="http://schemas.microsoft.com/office/drawing/2014/main" id="{CABDA9DF-146E-0D95-48DA-971FB9FEA958}"/>
              </a:ext>
            </a:extLst>
          </p:cNvPr>
          <p:cNvSpPr>
            <a:spLocks noGrp="1" noChangeArrowheads="1"/>
          </p:cNvSpPr>
          <p:nvPr>
            <p:ph type="sldNum" sz="quarter" idx="12"/>
          </p:nvPr>
        </p:nvSpPr>
        <p:spPr>
          <a:ln/>
        </p:spPr>
        <p:txBody>
          <a:bodyPr/>
          <a:lstStyle>
            <a:lvl1pPr>
              <a:defRPr/>
            </a:lvl1pPr>
          </a:lstStyle>
          <a:p>
            <a:fld id="{8A971237-EA60-48A2-9216-FE8C0791E934}" type="slidenum">
              <a:rPr lang="en-US" altLang="da-DK"/>
              <a:pPr/>
              <a:t>‹nr.›</a:t>
            </a:fld>
            <a:endParaRPr lang="en-US" altLang="da-DK"/>
          </a:p>
        </p:txBody>
      </p:sp>
    </p:spTree>
    <p:extLst>
      <p:ext uri="{BB962C8B-B14F-4D97-AF65-F5344CB8AC3E}">
        <p14:creationId xmlns:p14="http://schemas.microsoft.com/office/powerpoint/2010/main" val="2953228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titeltypografien i masteren</a:t>
            </a:r>
          </a:p>
        </p:txBody>
      </p:sp>
      <p:sp>
        <p:nvSpPr>
          <p:cNvPr id="3" name="Rectangle 14">
            <a:extLst>
              <a:ext uri="{FF2B5EF4-FFF2-40B4-BE49-F238E27FC236}">
                <a16:creationId xmlns:a16="http://schemas.microsoft.com/office/drawing/2014/main" id="{5E5A2479-A730-4866-B6FD-3463C162140A}"/>
              </a:ext>
            </a:extLst>
          </p:cNvPr>
          <p:cNvSpPr>
            <a:spLocks noGrp="1" noChangeArrowheads="1"/>
          </p:cNvSpPr>
          <p:nvPr>
            <p:ph type="dt" sz="half" idx="10"/>
          </p:nvPr>
        </p:nvSpPr>
        <p:spPr>
          <a:ln/>
        </p:spPr>
        <p:txBody>
          <a:bodyPr/>
          <a:lstStyle>
            <a:lvl1pPr>
              <a:defRPr/>
            </a:lvl1pPr>
          </a:lstStyle>
          <a:p>
            <a:pPr>
              <a:defRPr/>
            </a:pPr>
            <a:fld id="{BD757A0E-FBF3-4D32-8601-B84718C71F7C}" type="datetime1">
              <a:rPr lang="da-DK" altLang="da-DK"/>
              <a:pPr>
                <a:defRPr/>
              </a:pPr>
              <a:t>24-03-2026</a:t>
            </a:fld>
            <a:endParaRPr lang="en-US" altLang="da-DK"/>
          </a:p>
        </p:txBody>
      </p:sp>
      <p:sp>
        <p:nvSpPr>
          <p:cNvPr id="4" name="Rectangle 15">
            <a:extLst>
              <a:ext uri="{FF2B5EF4-FFF2-40B4-BE49-F238E27FC236}">
                <a16:creationId xmlns:a16="http://schemas.microsoft.com/office/drawing/2014/main" id="{3DB44154-0612-3813-DB84-E2331D5D2C04}"/>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5" name="Rectangle 16">
            <a:extLst>
              <a:ext uri="{FF2B5EF4-FFF2-40B4-BE49-F238E27FC236}">
                <a16:creationId xmlns:a16="http://schemas.microsoft.com/office/drawing/2014/main" id="{D127185B-C9F2-64B1-EF3D-3E0714F7C1D5}"/>
              </a:ext>
            </a:extLst>
          </p:cNvPr>
          <p:cNvSpPr>
            <a:spLocks noGrp="1" noChangeArrowheads="1"/>
          </p:cNvSpPr>
          <p:nvPr>
            <p:ph type="sldNum" sz="quarter" idx="12"/>
          </p:nvPr>
        </p:nvSpPr>
        <p:spPr>
          <a:ln/>
        </p:spPr>
        <p:txBody>
          <a:bodyPr/>
          <a:lstStyle>
            <a:lvl1pPr>
              <a:defRPr/>
            </a:lvl1pPr>
          </a:lstStyle>
          <a:p>
            <a:fld id="{B715176D-4D35-4BAB-B84C-DCA1B7C3D0B9}" type="slidenum">
              <a:rPr lang="en-US" altLang="da-DK"/>
              <a:pPr/>
              <a:t>‹nr.›</a:t>
            </a:fld>
            <a:endParaRPr lang="en-US" altLang="da-DK"/>
          </a:p>
        </p:txBody>
      </p:sp>
    </p:spTree>
    <p:extLst>
      <p:ext uri="{BB962C8B-B14F-4D97-AF65-F5344CB8AC3E}">
        <p14:creationId xmlns:p14="http://schemas.microsoft.com/office/powerpoint/2010/main" val="3392329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Rectangle 14">
            <a:extLst>
              <a:ext uri="{FF2B5EF4-FFF2-40B4-BE49-F238E27FC236}">
                <a16:creationId xmlns:a16="http://schemas.microsoft.com/office/drawing/2014/main" id="{850B5E5B-6A6D-532A-0C9D-F4A48C8F8B37}"/>
              </a:ext>
            </a:extLst>
          </p:cNvPr>
          <p:cNvSpPr>
            <a:spLocks noGrp="1" noChangeArrowheads="1"/>
          </p:cNvSpPr>
          <p:nvPr>
            <p:ph type="dt" sz="half" idx="10"/>
          </p:nvPr>
        </p:nvSpPr>
        <p:spPr>
          <a:ln/>
        </p:spPr>
        <p:txBody>
          <a:bodyPr/>
          <a:lstStyle>
            <a:lvl1pPr>
              <a:defRPr/>
            </a:lvl1pPr>
          </a:lstStyle>
          <a:p>
            <a:pPr>
              <a:defRPr/>
            </a:pPr>
            <a:fld id="{EE394C76-A720-40B3-A8D7-4D2624DBD6B4}" type="datetime1">
              <a:rPr lang="da-DK" altLang="da-DK"/>
              <a:pPr>
                <a:defRPr/>
              </a:pPr>
              <a:t>24-03-2026</a:t>
            </a:fld>
            <a:endParaRPr lang="en-US" altLang="da-DK"/>
          </a:p>
        </p:txBody>
      </p:sp>
      <p:sp>
        <p:nvSpPr>
          <p:cNvPr id="3" name="Rectangle 15">
            <a:extLst>
              <a:ext uri="{FF2B5EF4-FFF2-40B4-BE49-F238E27FC236}">
                <a16:creationId xmlns:a16="http://schemas.microsoft.com/office/drawing/2014/main" id="{25EE1079-EB75-AC64-F3BB-E1142DF3AD04}"/>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4" name="Rectangle 16">
            <a:extLst>
              <a:ext uri="{FF2B5EF4-FFF2-40B4-BE49-F238E27FC236}">
                <a16:creationId xmlns:a16="http://schemas.microsoft.com/office/drawing/2014/main" id="{476B4553-46FD-756D-8ACC-BD7D14C2A486}"/>
              </a:ext>
            </a:extLst>
          </p:cNvPr>
          <p:cNvSpPr>
            <a:spLocks noGrp="1" noChangeArrowheads="1"/>
          </p:cNvSpPr>
          <p:nvPr>
            <p:ph type="sldNum" sz="quarter" idx="12"/>
          </p:nvPr>
        </p:nvSpPr>
        <p:spPr>
          <a:ln/>
        </p:spPr>
        <p:txBody>
          <a:bodyPr/>
          <a:lstStyle>
            <a:lvl1pPr>
              <a:defRPr/>
            </a:lvl1pPr>
          </a:lstStyle>
          <a:p>
            <a:fld id="{8286E0E9-93DF-4F3C-9F6E-7B3FAAF12B68}" type="slidenum">
              <a:rPr lang="en-US" altLang="da-DK"/>
              <a:pPr/>
              <a:t>‹nr.›</a:t>
            </a:fld>
            <a:endParaRPr lang="en-US" altLang="da-DK"/>
          </a:p>
        </p:txBody>
      </p:sp>
    </p:spTree>
    <p:extLst>
      <p:ext uri="{BB962C8B-B14F-4D97-AF65-F5344CB8AC3E}">
        <p14:creationId xmlns:p14="http://schemas.microsoft.com/office/powerpoint/2010/main" val="4282067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630238" y="457200"/>
            <a:ext cx="2949575" cy="1600200"/>
          </a:xfrm>
        </p:spPr>
        <p:txBody>
          <a:bodyPr anchor="b"/>
          <a:lstStyle>
            <a:lvl1pPr>
              <a:defRPr sz="3200"/>
            </a:lvl1pPr>
          </a:lstStyle>
          <a:p>
            <a:r>
              <a:rPr lang="da-DK"/>
              <a:t>Klik for at redigere titeltypografien i masteren</a:t>
            </a:r>
          </a:p>
        </p:txBody>
      </p:sp>
      <p:sp>
        <p:nvSpPr>
          <p:cNvPr id="3" name="Pladsholder til indhold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Rectangle 14">
            <a:extLst>
              <a:ext uri="{FF2B5EF4-FFF2-40B4-BE49-F238E27FC236}">
                <a16:creationId xmlns:a16="http://schemas.microsoft.com/office/drawing/2014/main" id="{4828C24C-B1E9-3D50-FB62-2864A6873121}"/>
              </a:ext>
            </a:extLst>
          </p:cNvPr>
          <p:cNvSpPr>
            <a:spLocks noGrp="1" noChangeArrowheads="1"/>
          </p:cNvSpPr>
          <p:nvPr>
            <p:ph type="dt" sz="half" idx="10"/>
          </p:nvPr>
        </p:nvSpPr>
        <p:spPr>
          <a:ln/>
        </p:spPr>
        <p:txBody>
          <a:bodyPr/>
          <a:lstStyle>
            <a:lvl1pPr>
              <a:defRPr/>
            </a:lvl1pPr>
          </a:lstStyle>
          <a:p>
            <a:pPr>
              <a:defRPr/>
            </a:pPr>
            <a:fld id="{C2F0C6C2-0C57-4266-9539-B0A6F594B23A}" type="datetime1">
              <a:rPr lang="da-DK" altLang="da-DK"/>
              <a:pPr>
                <a:defRPr/>
              </a:pPr>
              <a:t>24-03-2026</a:t>
            </a:fld>
            <a:endParaRPr lang="en-US" altLang="da-DK"/>
          </a:p>
        </p:txBody>
      </p:sp>
      <p:sp>
        <p:nvSpPr>
          <p:cNvPr id="6" name="Rectangle 15">
            <a:extLst>
              <a:ext uri="{FF2B5EF4-FFF2-40B4-BE49-F238E27FC236}">
                <a16:creationId xmlns:a16="http://schemas.microsoft.com/office/drawing/2014/main" id="{FE3E722E-49DC-16B8-DB0D-312EE3B1D83B}"/>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7" name="Rectangle 16">
            <a:extLst>
              <a:ext uri="{FF2B5EF4-FFF2-40B4-BE49-F238E27FC236}">
                <a16:creationId xmlns:a16="http://schemas.microsoft.com/office/drawing/2014/main" id="{8AEBF808-753C-767C-43FC-A13C1B78796C}"/>
              </a:ext>
            </a:extLst>
          </p:cNvPr>
          <p:cNvSpPr>
            <a:spLocks noGrp="1" noChangeArrowheads="1"/>
          </p:cNvSpPr>
          <p:nvPr>
            <p:ph type="sldNum" sz="quarter" idx="12"/>
          </p:nvPr>
        </p:nvSpPr>
        <p:spPr>
          <a:ln/>
        </p:spPr>
        <p:txBody>
          <a:bodyPr/>
          <a:lstStyle>
            <a:lvl1pPr>
              <a:defRPr/>
            </a:lvl1pPr>
          </a:lstStyle>
          <a:p>
            <a:fld id="{C06756F4-4026-46CB-BF24-6871BB47FEC0}" type="slidenum">
              <a:rPr lang="en-US" altLang="da-DK"/>
              <a:pPr/>
              <a:t>‹nr.›</a:t>
            </a:fld>
            <a:endParaRPr lang="en-US" altLang="da-DK"/>
          </a:p>
        </p:txBody>
      </p:sp>
    </p:spTree>
    <p:extLst>
      <p:ext uri="{BB962C8B-B14F-4D97-AF65-F5344CB8AC3E}">
        <p14:creationId xmlns:p14="http://schemas.microsoft.com/office/powerpoint/2010/main" val="3899012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630238" y="457200"/>
            <a:ext cx="2949575" cy="1600200"/>
          </a:xfrm>
        </p:spPr>
        <p:txBody>
          <a:bodyPr anchor="b"/>
          <a:lstStyle>
            <a:lvl1pPr>
              <a:defRPr sz="3200"/>
            </a:lvl1pPr>
          </a:lstStyle>
          <a:p>
            <a:r>
              <a:rPr lang="da-DK"/>
              <a:t>Klik for at redigere titeltypografien i masteren</a:t>
            </a:r>
          </a:p>
        </p:txBody>
      </p:sp>
      <p:sp>
        <p:nvSpPr>
          <p:cNvPr id="3" name="Pladsholder til billed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a-DK" noProof="0"/>
              <a:t>Klik på ikonet for at tilføje et billede</a:t>
            </a:r>
          </a:p>
        </p:txBody>
      </p:sp>
      <p:sp>
        <p:nvSpPr>
          <p:cNvPr id="4" name="Pladsholder til teks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Rectangle 14">
            <a:extLst>
              <a:ext uri="{FF2B5EF4-FFF2-40B4-BE49-F238E27FC236}">
                <a16:creationId xmlns:a16="http://schemas.microsoft.com/office/drawing/2014/main" id="{FEB9AC35-0C8F-6982-422A-FA0729DF0AE7}"/>
              </a:ext>
            </a:extLst>
          </p:cNvPr>
          <p:cNvSpPr>
            <a:spLocks noGrp="1" noChangeArrowheads="1"/>
          </p:cNvSpPr>
          <p:nvPr>
            <p:ph type="dt" sz="half" idx="10"/>
          </p:nvPr>
        </p:nvSpPr>
        <p:spPr>
          <a:ln/>
        </p:spPr>
        <p:txBody>
          <a:bodyPr/>
          <a:lstStyle>
            <a:lvl1pPr>
              <a:defRPr/>
            </a:lvl1pPr>
          </a:lstStyle>
          <a:p>
            <a:pPr>
              <a:defRPr/>
            </a:pPr>
            <a:fld id="{E75DBE7C-749D-489B-9A90-4C8BD3AA4852}" type="datetime1">
              <a:rPr lang="da-DK" altLang="da-DK"/>
              <a:pPr>
                <a:defRPr/>
              </a:pPr>
              <a:t>24-03-2026</a:t>
            </a:fld>
            <a:endParaRPr lang="en-US" altLang="da-DK"/>
          </a:p>
        </p:txBody>
      </p:sp>
      <p:sp>
        <p:nvSpPr>
          <p:cNvPr id="6" name="Rectangle 15">
            <a:extLst>
              <a:ext uri="{FF2B5EF4-FFF2-40B4-BE49-F238E27FC236}">
                <a16:creationId xmlns:a16="http://schemas.microsoft.com/office/drawing/2014/main" id="{3F9C4AF1-0981-7EE0-407E-C62C88DD016A}"/>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7" name="Rectangle 16">
            <a:extLst>
              <a:ext uri="{FF2B5EF4-FFF2-40B4-BE49-F238E27FC236}">
                <a16:creationId xmlns:a16="http://schemas.microsoft.com/office/drawing/2014/main" id="{D7D803F6-AAF2-7F35-2BC4-31E90D83DF65}"/>
              </a:ext>
            </a:extLst>
          </p:cNvPr>
          <p:cNvSpPr>
            <a:spLocks noGrp="1" noChangeArrowheads="1"/>
          </p:cNvSpPr>
          <p:nvPr>
            <p:ph type="sldNum" sz="quarter" idx="12"/>
          </p:nvPr>
        </p:nvSpPr>
        <p:spPr>
          <a:ln/>
        </p:spPr>
        <p:txBody>
          <a:bodyPr/>
          <a:lstStyle>
            <a:lvl1pPr>
              <a:defRPr/>
            </a:lvl1pPr>
          </a:lstStyle>
          <a:p>
            <a:fld id="{F832BF3F-12B2-4D79-A488-7CCE1D068D57}" type="slidenum">
              <a:rPr lang="en-US" altLang="da-DK"/>
              <a:pPr/>
              <a:t>‹nr.›</a:t>
            </a:fld>
            <a:endParaRPr lang="en-US" altLang="da-DK"/>
          </a:p>
        </p:txBody>
      </p:sp>
    </p:spTree>
    <p:extLst>
      <p:ext uri="{BB962C8B-B14F-4D97-AF65-F5344CB8AC3E}">
        <p14:creationId xmlns:p14="http://schemas.microsoft.com/office/powerpoint/2010/main" val="1024115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7" descr="grafik_roed">
            <a:extLst>
              <a:ext uri="{FF2B5EF4-FFF2-40B4-BE49-F238E27FC236}">
                <a16:creationId xmlns:a16="http://schemas.microsoft.com/office/drawing/2014/main" id="{B4809F8D-69B3-87DC-83B4-C8C1CDE82953}"/>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5243513"/>
            <a:ext cx="9144000" cy="160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a:extLst>
              <a:ext uri="{FF2B5EF4-FFF2-40B4-BE49-F238E27FC236}">
                <a16:creationId xmlns:a16="http://schemas.microsoft.com/office/drawing/2014/main" id="{A463FEDA-335C-1975-679A-1D89626B0ACD}"/>
              </a:ext>
            </a:extLst>
          </p:cNvPr>
          <p:cNvSpPr>
            <a:spLocks noGrp="1" noChangeArrowheads="1"/>
          </p:cNvSpPr>
          <p:nvPr>
            <p:ph type="title"/>
          </p:nvPr>
        </p:nvSpPr>
        <p:spPr bwMode="auto">
          <a:xfrm>
            <a:off x="781050" y="685800"/>
            <a:ext cx="6919913" cy="852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da-DK" altLang="da-DK"/>
              <a:t>Klik for at redigere i master</a:t>
            </a:r>
            <a:endParaRPr lang="en-US" altLang="da-DK"/>
          </a:p>
        </p:txBody>
      </p:sp>
      <p:sp>
        <p:nvSpPr>
          <p:cNvPr id="1028" name="Rectangle 3">
            <a:extLst>
              <a:ext uri="{FF2B5EF4-FFF2-40B4-BE49-F238E27FC236}">
                <a16:creationId xmlns:a16="http://schemas.microsoft.com/office/drawing/2014/main" id="{405D0011-493C-0D98-DDC7-F683B3584704}"/>
              </a:ext>
            </a:extLst>
          </p:cNvPr>
          <p:cNvSpPr>
            <a:spLocks noGrp="1" noChangeArrowheads="1"/>
          </p:cNvSpPr>
          <p:nvPr>
            <p:ph type="body" idx="1"/>
          </p:nvPr>
        </p:nvSpPr>
        <p:spPr bwMode="auto">
          <a:xfrm>
            <a:off x="781050" y="1741488"/>
            <a:ext cx="7566025"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da-DK" altLang="da-DK"/>
              <a:t>Klik for at redigere i master</a:t>
            </a:r>
          </a:p>
          <a:p>
            <a:pPr lvl="1"/>
            <a:r>
              <a:rPr lang="da-DK" altLang="da-DK"/>
              <a:t>Andet niveau</a:t>
            </a:r>
          </a:p>
          <a:p>
            <a:pPr lvl="2"/>
            <a:r>
              <a:rPr lang="da-DK" altLang="da-DK"/>
              <a:t>Tredje niveau</a:t>
            </a:r>
          </a:p>
          <a:p>
            <a:pPr lvl="3"/>
            <a:r>
              <a:rPr lang="da-DK" altLang="da-DK"/>
              <a:t>Fjerde niveau</a:t>
            </a:r>
          </a:p>
          <a:p>
            <a:pPr lvl="4"/>
            <a:r>
              <a:rPr lang="da-DK" altLang="da-DK"/>
              <a:t>Femte niveau</a:t>
            </a:r>
            <a:endParaRPr lang="en-US" altLang="da-DK"/>
          </a:p>
        </p:txBody>
      </p:sp>
      <p:pic>
        <p:nvPicPr>
          <p:cNvPr id="1029" name="Picture 11" descr="FYS LOGO_20_rgb_anti">
            <a:extLst>
              <a:ext uri="{FF2B5EF4-FFF2-40B4-BE49-F238E27FC236}">
                <a16:creationId xmlns:a16="http://schemas.microsoft.com/office/drawing/2014/main" id="{6500019A-CEEB-0DDD-C085-B0833CD6B38C}"/>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066088" y="355600"/>
            <a:ext cx="738187"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8" name="Rectangle 14">
            <a:extLst>
              <a:ext uri="{FF2B5EF4-FFF2-40B4-BE49-F238E27FC236}">
                <a16:creationId xmlns:a16="http://schemas.microsoft.com/office/drawing/2014/main" id="{4F6C1780-D724-8777-CAE2-5E50C1864E81}"/>
              </a:ext>
            </a:extLst>
          </p:cNvPr>
          <p:cNvSpPr>
            <a:spLocks noGrp="1" noChangeArrowheads="1"/>
          </p:cNvSpPr>
          <p:nvPr>
            <p:ph type="dt" sz="half" idx="2"/>
          </p:nvPr>
        </p:nvSpPr>
        <p:spPr bwMode="auto">
          <a:xfrm>
            <a:off x="1258888" y="6308725"/>
            <a:ext cx="2133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defRPr sz="1400" smtClean="0"/>
            </a:lvl1pPr>
          </a:lstStyle>
          <a:p>
            <a:pPr>
              <a:defRPr/>
            </a:pPr>
            <a:fld id="{B250B14B-520F-4223-B01F-05465F6151A7}" type="datetime1">
              <a:rPr lang="da-DK" altLang="da-DK"/>
              <a:pPr>
                <a:defRPr/>
              </a:pPr>
              <a:t>24-03-2026</a:t>
            </a:fld>
            <a:endParaRPr lang="en-US" altLang="da-DK"/>
          </a:p>
        </p:txBody>
      </p:sp>
      <p:sp>
        <p:nvSpPr>
          <p:cNvPr id="1039" name="Rectangle 15">
            <a:extLst>
              <a:ext uri="{FF2B5EF4-FFF2-40B4-BE49-F238E27FC236}">
                <a16:creationId xmlns:a16="http://schemas.microsoft.com/office/drawing/2014/main" id="{29F5F1FD-620F-6CF7-ABFB-F83D3AD07CAA}"/>
              </a:ext>
            </a:extLst>
          </p:cNvPr>
          <p:cNvSpPr>
            <a:spLocks noGrp="1" noChangeArrowheads="1"/>
          </p:cNvSpPr>
          <p:nvPr>
            <p:ph type="ftr" sz="quarter" idx="3"/>
          </p:nvPr>
        </p:nvSpPr>
        <p:spPr bwMode="auto">
          <a:xfrm>
            <a:off x="4572000" y="6308725"/>
            <a:ext cx="3770313"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defRPr sz="1400" smtClean="0"/>
            </a:lvl1pPr>
          </a:lstStyle>
          <a:p>
            <a:pPr>
              <a:defRPr/>
            </a:pPr>
            <a:endParaRPr lang="en-US" altLang="da-DK"/>
          </a:p>
        </p:txBody>
      </p:sp>
      <p:sp>
        <p:nvSpPr>
          <p:cNvPr id="1040" name="Rectangle 16">
            <a:extLst>
              <a:ext uri="{FF2B5EF4-FFF2-40B4-BE49-F238E27FC236}">
                <a16:creationId xmlns:a16="http://schemas.microsoft.com/office/drawing/2014/main" id="{664271CA-9738-3D67-AA80-11C45DA0B028}"/>
              </a:ext>
            </a:extLst>
          </p:cNvPr>
          <p:cNvSpPr>
            <a:spLocks noGrp="1" noChangeArrowheads="1"/>
          </p:cNvSpPr>
          <p:nvPr>
            <p:ph type="sldNum" sz="quarter" idx="4"/>
          </p:nvPr>
        </p:nvSpPr>
        <p:spPr bwMode="auto">
          <a:xfrm>
            <a:off x="774700" y="6308725"/>
            <a:ext cx="439738"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defRPr sz="1400"/>
            </a:lvl1pPr>
          </a:lstStyle>
          <a:p>
            <a:fld id="{8F4FC2C1-121B-44CF-9AA8-297E17E9C310}" type="slidenum">
              <a:rPr lang="en-US" altLang="da-DK"/>
              <a:pPr/>
              <a:t>‹nr.›</a:t>
            </a:fld>
            <a:endParaRPr lang="en-US" altLang="da-DK"/>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1" fontAlgn="base" hangingPunct="1">
        <a:spcBef>
          <a:spcPct val="0"/>
        </a:spcBef>
        <a:spcAft>
          <a:spcPct val="0"/>
        </a:spcAft>
        <a:defRPr sz="2800" kern="1200">
          <a:solidFill>
            <a:schemeClr val="tx2"/>
          </a:solidFill>
          <a:latin typeface="+mj-lt"/>
          <a:ea typeface="+mj-ea"/>
          <a:cs typeface="+mj-cs"/>
        </a:defRPr>
      </a:lvl1pPr>
      <a:lvl2pPr algn="l" rtl="0" eaLnBrk="1" fontAlgn="base" hangingPunct="1">
        <a:spcBef>
          <a:spcPct val="0"/>
        </a:spcBef>
        <a:spcAft>
          <a:spcPct val="0"/>
        </a:spcAft>
        <a:defRPr sz="2800">
          <a:solidFill>
            <a:schemeClr val="tx2"/>
          </a:solidFill>
          <a:latin typeface="Arial" panose="020B0604020202020204" pitchFamily="34" charset="0"/>
        </a:defRPr>
      </a:lvl2pPr>
      <a:lvl3pPr algn="l" rtl="0" eaLnBrk="1" fontAlgn="base" hangingPunct="1">
        <a:spcBef>
          <a:spcPct val="0"/>
        </a:spcBef>
        <a:spcAft>
          <a:spcPct val="0"/>
        </a:spcAft>
        <a:defRPr sz="2800">
          <a:solidFill>
            <a:schemeClr val="tx2"/>
          </a:solidFill>
          <a:latin typeface="Arial" panose="020B0604020202020204" pitchFamily="34" charset="0"/>
        </a:defRPr>
      </a:lvl3pPr>
      <a:lvl4pPr algn="l" rtl="0" eaLnBrk="1" fontAlgn="base" hangingPunct="1">
        <a:spcBef>
          <a:spcPct val="0"/>
        </a:spcBef>
        <a:spcAft>
          <a:spcPct val="0"/>
        </a:spcAft>
        <a:defRPr sz="2800">
          <a:solidFill>
            <a:schemeClr val="tx2"/>
          </a:solidFill>
          <a:latin typeface="Arial" panose="020B0604020202020204" pitchFamily="34" charset="0"/>
        </a:defRPr>
      </a:lvl4pPr>
      <a:lvl5pPr algn="l" rtl="0" eaLnBrk="1" fontAlgn="base" hangingPunct="1">
        <a:spcBef>
          <a:spcPct val="0"/>
        </a:spcBef>
        <a:spcAft>
          <a:spcPct val="0"/>
        </a:spcAft>
        <a:defRPr sz="2800">
          <a:solidFill>
            <a:schemeClr val="tx2"/>
          </a:solidFill>
          <a:latin typeface="Arial" panose="020B0604020202020204" pitchFamily="34" charset="0"/>
        </a:defRPr>
      </a:lvl5pPr>
      <a:lvl6pPr marL="457200" algn="l" rtl="0" eaLnBrk="1" fontAlgn="base" hangingPunct="1">
        <a:spcBef>
          <a:spcPct val="0"/>
        </a:spcBef>
        <a:spcAft>
          <a:spcPct val="0"/>
        </a:spcAft>
        <a:defRPr sz="2800">
          <a:solidFill>
            <a:schemeClr val="tx2"/>
          </a:solidFill>
          <a:latin typeface="Arial" panose="020B0604020202020204" pitchFamily="34" charset="0"/>
        </a:defRPr>
      </a:lvl6pPr>
      <a:lvl7pPr marL="914400" algn="l" rtl="0" eaLnBrk="1" fontAlgn="base" hangingPunct="1">
        <a:spcBef>
          <a:spcPct val="0"/>
        </a:spcBef>
        <a:spcAft>
          <a:spcPct val="0"/>
        </a:spcAft>
        <a:defRPr sz="2800">
          <a:solidFill>
            <a:schemeClr val="tx2"/>
          </a:solidFill>
          <a:latin typeface="Arial" panose="020B0604020202020204" pitchFamily="34" charset="0"/>
        </a:defRPr>
      </a:lvl7pPr>
      <a:lvl8pPr marL="1371600" algn="l" rtl="0" eaLnBrk="1" fontAlgn="base" hangingPunct="1">
        <a:spcBef>
          <a:spcPct val="0"/>
        </a:spcBef>
        <a:spcAft>
          <a:spcPct val="0"/>
        </a:spcAft>
        <a:defRPr sz="2800">
          <a:solidFill>
            <a:schemeClr val="tx2"/>
          </a:solidFill>
          <a:latin typeface="Arial" panose="020B0604020202020204" pitchFamily="34" charset="0"/>
        </a:defRPr>
      </a:lvl8pPr>
      <a:lvl9pPr marL="1828800" algn="l" rtl="0" eaLnBrk="1" fontAlgn="base" hangingPunct="1">
        <a:spcBef>
          <a:spcPct val="0"/>
        </a:spcBef>
        <a:spcAft>
          <a:spcPct val="0"/>
        </a:spcAft>
        <a:defRPr sz="2800">
          <a:solidFill>
            <a:schemeClr val="tx2"/>
          </a:solidFill>
          <a:latin typeface="Arial" panose="020B0604020202020204" pitchFamily="34" charset="0"/>
        </a:defRPr>
      </a:lvl9pPr>
    </p:titleStyle>
    <p:bodyStyle>
      <a:lvl1pPr marL="276225" indent="-276225" algn="l" rtl="0" eaLnBrk="1" fontAlgn="base" hangingPunct="1">
        <a:spcBef>
          <a:spcPct val="20000"/>
        </a:spcBef>
        <a:spcAft>
          <a:spcPct val="0"/>
        </a:spcAft>
        <a:buChar char="•"/>
        <a:defRPr sz="2400" kern="1200">
          <a:solidFill>
            <a:schemeClr val="tx1"/>
          </a:solidFill>
          <a:latin typeface="+mn-lt"/>
          <a:ea typeface="+mn-ea"/>
          <a:cs typeface="+mn-cs"/>
        </a:defRPr>
      </a:lvl1pPr>
      <a:lvl2pPr marL="466725" indent="-188913" algn="l" rtl="0" eaLnBrk="1" fontAlgn="base" hangingPunct="1">
        <a:spcBef>
          <a:spcPct val="20000"/>
        </a:spcBef>
        <a:spcAft>
          <a:spcPct val="0"/>
        </a:spcAft>
        <a:buChar char="•"/>
        <a:defRPr sz="2000" kern="1200">
          <a:solidFill>
            <a:schemeClr val="tx1"/>
          </a:solidFill>
          <a:latin typeface="+mn-lt"/>
          <a:ea typeface="+mn-ea"/>
          <a:cs typeface="+mn-cs"/>
        </a:defRPr>
      </a:lvl2pPr>
      <a:lvl3pPr marL="666750" indent="-198438" algn="l" rtl="0" eaLnBrk="1" fontAlgn="base" hangingPunct="1">
        <a:spcBef>
          <a:spcPct val="20000"/>
        </a:spcBef>
        <a:spcAft>
          <a:spcPct val="0"/>
        </a:spcAft>
        <a:buChar char="•"/>
        <a:defRPr kern="1200">
          <a:solidFill>
            <a:schemeClr val="tx1"/>
          </a:solidFill>
          <a:latin typeface="+mn-lt"/>
          <a:ea typeface="+mn-ea"/>
          <a:cs typeface="+mn-cs"/>
        </a:defRPr>
      </a:lvl3pPr>
      <a:lvl4pPr marL="847725" indent="-179388" algn="l" rtl="0" eaLnBrk="1" fontAlgn="base" hangingPunct="1">
        <a:spcBef>
          <a:spcPct val="20000"/>
        </a:spcBef>
        <a:spcAft>
          <a:spcPct val="0"/>
        </a:spcAft>
        <a:buChar char="•"/>
        <a:defRPr sz="1600" kern="1200">
          <a:solidFill>
            <a:schemeClr val="tx1"/>
          </a:solidFill>
          <a:latin typeface="+mn-lt"/>
          <a:ea typeface="+mn-ea"/>
          <a:cs typeface="+mn-cs"/>
        </a:defRPr>
      </a:lvl4pPr>
      <a:lvl5pPr marL="1014413" indent="-165100" algn="l" rtl="0" eaLnBrk="1" fontAlgn="base" hangingPunct="1">
        <a:spcBef>
          <a:spcPct val="20000"/>
        </a:spcBef>
        <a:spcAft>
          <a:spcPct val="0"/>
        </a:spcAft>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B97B3B2F-0E48-5C82-A7B5-687CA81EADE0}"/>
              </a:ext>
            </a:extLst>
          </p:cNvPr>
          <p:cNvSpPr>
            <a:spLocks noGrp="1" noChangeArrowheads="1"/>
          </p:cNvSpPr>
          <p:nvPr>
            <p:ph type="ctrTitle"/>
          </p:nvPr>
        </p:nvSpPr>
        <p:spPr>
          <a:xfrm>
            <a:off x="452438" y="1474788"/>
            <a:ext cx="6718300" cy="1470025"/>
          </a:xfrm>
        </p:spPr>
        <p:txBody>
          <a:bodyPr/>
          <a:lstStyle/>
          <a:p>
            <a:br>
              <a:rPr lang="da-DK" altLang="da-DK" dirty="0"/>
            </a:br>
            <a:r>
              <a:rPr lang="da-DK" altLang="da-DK" dirty="0"/>
              <a:t>Gruppemøde om det regionale forlig</a:t>
            </a:r>
          </a:p>
        </p:txBody>
      </p:sp>
      <p:sp>
        <p:nvSpPr>
          <p:cNvPr id="4099" name="Rectangle 3">
            <a:extLst>
              <a:ext uri="{FF2B5EF4-FFF2-40B4-BE49-F238E27FC236}">
                <a16:creationId xmlns:a16="http://schemas.microsoft.com/office/drawing/2014/main" id="{E1C82BC8-FBB2-38F8-6F7B-0D168653E8AC}"/>
              </a:ext>
            </a:extLst>
          </p:cNvPr>
          <p:cNvSpPr>
            <a:spLocks noGrp="1" noChangeArrowheads="1"/>
          </p:cNvSpPr>
          <p:nvPr>
            <p:ph type="subTitle" idx="1"/>
          </p:nvPr>
        </p:nvSpPr>
        <p:spPr>
          <a:xfrm>
            <a:off x="452438" y="2998788"/>
            <a:ext cx="5256212" cy="1293812"/>
          </a:xfrm>
        </p:spPr>
        <p:txBody>
          <a:bodyPr/>
          <a:lstStyle/>
          <a:p>
            <a:pPr eaLnBrk="1" hangingPunct="1"/>
            <a:r>
              <a:rPr lang="da-DK" altLang="da-DK" dirty="0"/>
              <a:t>Gennemgang af forlig og fokuspunkter</a:t>
            </a:r>
          </a:p>
        </p:txBody>
      </p:sp>
    </p:spTree>
    <p:extLst>
      <p:ext uri="{BB962C8B-B14F-4D97-AF65-F5344CB8AC3E}">
        <p14:creationId xmlns:p14="http://schemas.microsoft.com/office/powerpoint/2010/main" val="40303900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CC9C15-640B-8A61-C0C7-A387FCE98507}"/>
              </a:ext>
            </a:extLst>
          </p:cNvPr>
          <p:cNvSpPr>
            <a:spLocks noGrp="1"/>
          </p:cNvSpPr>
          <p:nvPr>
            <p:ph type="title"/>
          </p:nvPr>
        </p:nvSpPr>
        <p:spPr/>
        <p:txBody>
          <a:bodyPr>
            <a:normAutofit/>
          </a:bodyPr>
          <a:lstStyle/>
          <a:p>
            <a:r>
              <a:rPr lang="da-DK" sz="2250" dirty="0"/>
              <a:t>Økonomisk ramme og lønudvikling i overenskomsten for regionerne (fortsat)</a:t>
            </a:r>
          </a:p>
        </p:txBody>
      </p:sp>
      <p:sp>
        <p:nvSpPr>
          <p:cNvPr id="3" name="Pladsholder til indhold 2">
            <a:extLst>
              <a:ext uri="{FF2B5EF4-FFF2-40B4-BE49-F238E27FC236}">
                <a16:creationId xmlns:a16="http://schemas.microsoft.com/office/drawing/2014/main" id="{DF8A543C-8CD0-A637-2839-E84F97ED8288}"/>
              </a:ext>
            </a:extLst>
          </p:cNvPr>
          <p:cNvSpPr>
            <a:spLocks noGrp="1"/>
          </p:cNvSpPr>
          <p:nvPr>
            <p:ph idx="1"/>
          </p:nvPr>
        </p:nvSpPr>
        <p:spPr>
          <a:xfrm>
            <a:off x="628650" y="1824535"/>
            <a:ext cx="7886700" cy="3665438"/>
          </a:xfrm>
        </p:spPr>
        <p:txBody>
          <a:bodyPr/>
          <a:lstStyle/>
          <a:p>
            <a:pPr marL="0" indent="0">
              <a:buNone/>
            </a:pPr>
            <a:endParaRPr lang="da-DK" sz="1650" dirty="0"/>
          </a:p>
          <a:p>
            <a:r>
              <a:rPr lang="da-DK" sz="1650" dirty="0"/>
              <a:t>Chefaftale - Det er aftalt, at ledende fysioterapeuter og ergoterapeuter pr. 1. april 2027 omfattes af selvstændig aftale for chefer. Aftalen omfatter ledere, der er leder for ledere. Der ydes en centralt tillæg på 14.000 kr. (2018-niveau) og en pensionsprocent på 22%.</a:t>
            </a:r>
          </a:p>
          <a:p>
            <a:endParaRPr lang="da-DK" sz="1650" dirty="0"/>
          </a:p>
          <a:p>
            <a:r>
              <a:rPr lang="da-DK" sz="1650" dirty="0"/>
              <a:t>Områdetillæg - O</a:t>
            </a:r>
            <a:r>
              <a:rPr lang="da-DK" sz="1800" dirty="0"/>
              <a:t>mråde 0 ændres til område 1  </a:t>
            </a:r>
          </a:p>
          <a:p>
            <a:endParaRPr lang="da-DK" sz="1650" dirty="0"/>
          </a:p>
          <a:p>
            <a:endParaRPr lang="da-DK" sz="1650" dirty="0"/>
          </a:p>
          <a:p>
            <a:endParaRPr lang="da-DK" sz="1650" dirty="0"/>
          </a:p>
          <a:p>
            <a:endParaRPr lang="da-DK" sz="1650" dirty="0"/>
          </a:p>
          <a:p>
            <a:pPr marL="0" indent="0">
              <a:buNone/>
            </a:pPr>
            <a:endParaRPr lang="da-DK" sz="1650" dirty="0"/>
          </a:p>
          <a:p>
            <a:pPr marL="0" indent="0">
              <a:buNone/>
            </a:pPr>
            <a:endParaRPr lang="da-DK" dirty="0"/>
          </a:p>
          <a:p>
            <a:pPr marL="0" indent="0">
              <a:buNone/>
            </a:pPr>
            <a:endParaRPr lang="da-DK" dirty="0"/>
          </a:p>
        </p:txBody>
      </p:sp>
    </p:spTree>
    <p:extLst>
      <p:ext uri="{BB962C8B-B14F-4D97-AF65-F5344CB8AC3E}">
        <p14:creationId xmlns:p14="http://schemas.microsoft.com/office/powerpoint/2010/main" val="6075008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7E4AFB-296E-2897-E21F-7CF4DA58BCC5}"/>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73E7B813-178D-0513-5B9C-CD258726A2FB}"/>
              </a:ext>
            </a:extLst>
          </p:cNvPr>
          <p:cNvSpPr>
            <a:spLocks noGrp="1"/>
          </p:cNvSpPr>
          <p:nvPr>
            <p:ph type="ctrTitle"/>
          </p:nvPr>
        </p:nvSpPr>
        <p:spPr/>
        <p:txBody>
          <a:bodyPr/>
          <a:lstStyle/>
          <a:p>
            <a:pPr algn="ctr"/>
            <a:r>
              <a:rPr lang="da-DK" b="1" dirty="0"/>
              <a:t>Løn – lokal løndannelse</a:t>
            </a:r>
          </a:p>
        </p:txBody>
      </p:sp>
    </p:spTree>
    <p:extLst>
      <p:ext uri="{BB962C8B-B14F-4D97-AF65-F5344CB8AC3E}">
        <p14:creationId xmlns:p14="http://schemas.microsoft.com/office/powerpoint/2010/main" val="3698284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79093C-B0E5-5450-9709-C9E1C29BAFBB}"/>
              </a:ext>
            </a:extLst>
          </p:cNvPr>
          <p:cNvSpPr>
            <a:spLocks noGrp="1"/>
          </p:cNvSpPr>
          <p:nvPr>
            <p:ph type="title"/>
          </p:nvPr>
        </p:nvSpPr>
        <p:spPr/>
        <p:txBody>
          <a:bodyPr>
            <a:normAutofit/>
          </a:bodyPr>
          <a:lstStyle/>
          <a:p>
            <a:r>
              <a:rPr lang="da-DK" sz="1875" dirty="0"/>
              <a:t>Lokal løndannelse</a:t>
            </a:r>
          </a:p>
        </p:txBody>
      </p:sp>
      <p:sp>
        <p:nvSpPr>
          <p:cNvPr id="3" name="Pladsholder til indhold 2">
            <a:extLst>
              <a:ext uri="{FF2B5EF4-FFF2-40B4-BE49-F238E27FC236}">
                <a16:creationId xmlns:a16="http://schemas.microsoft.com/office/drawing/2014/main" id="{59190A8F-7E11-D8AC-7F84-4471E963A9CF}"/>
              </a:ext>
            </a:extLst>
          </p:cNvPr>
          <p:cNvSpPr>
            <a:spLocks noGrp="1"/>
          </p:cNvSpPr>
          <p:nvPr>
            <p:ph idx="1"/>
          </p:nvPr>
        </p:nvSpPr>
        <p:spPr>
          <a:xfrm>
            <a:off x="628650" y="1839889"/>
            <a:ext cx="7886700" cy="3650084"/>
          </a:xfrm>
        </p:spPr>
        <p:txBody>
          <a:bodyPr>
            <a:normAutofit lnSpcReduction="10000"/>
          </a:bodyPr>
          <a:lstStyle/>
          <a:p>
            <a:pPr marL="0" indent="0">
              <a:buNone/>
            </a:pPr>
            <a:r>
              <a:rPr lang="da-DK" sz="2200" u="sng" dirty="0"/>
              <a:t>Bæredygtig og fleksibel løndannelse</a:t>
            </a:r>
          </a:p>
          <a:p>
            <a:r>
              <a:rPr lang="da-DK" sz="1800" dirty="0"/>
              <a:t>Der tilføjes ekstra midler til lokal løndannelse</a:t>
            </a:r>
          </a:p>
          <a:p>
            <a:r>
              <a:rPr lang="da-DK" sz="1800" dirty="0"/>
              <a:t>Midlerne må ikke erstatte eksisterende lokal løn </a:t>
            </a:r>
          </a:p>
          <a:p>
            <a:r>
              <a:rPr lang="da-DK" sz="1650" dirty="0"/>
              <a:t>Midlerne skal understøtte intentionerne i trepartsaftalen om løn og arbejdsvilkår fra december 2023</a:t>
            </a:r>
          </a:p>
          <a:p>
            <a:endParaRPr lang="da-DK" sz="1650" dirty="0"/>
          </a:p>
          <a:p>
            <a:pPr marL="0" indent="0">
              <a:buNone/>
            </a:pPr>
            <a:r>
              <a:rPr lang="da-DK" sz="1950" u="sng" dirty="0"/>
              <a:t>Lokal løndannelse og udvikling af systemet</a:t>
            </a:r>
          </a:p>
          <a:p>
            <a:pPr marL="0" indent="0">
              <a:buNone/>
            </a:pPr>
            <a:endParaRPr lang="da-DK" sz="1950" u="sng" dirty="0"/>
          </a:p>
          <a:p>
            <a:pPr marL="0" indent="0">
              <a:buNone/>
            </a:pPr>
            <a:r>
              <a:rPr lang="da-DK" sz="1650" dirty="0"/>
              <a:t> Opfølgning på lokale lønmidler</a:t>
            </a:r>
          </a:p>
          <a:p>
            <a:pPr>
              <a:buFont typeface="Arial" panose="020B0604020202020204" pitchFamily="34" charset="0"/>
              <a:buChar char="•"/>
            </a:pPr>
            <a:r>
              <a:rPr lang="da-DK" sz="1650" dirty="0"/>
              <a:t>Årlige opgørelser af lokale lønmidler</a:t>
            </a:r>
          </a:p>
          <a:p>
            <a:pPr>
              <a:buFont typeface="Arial" panose="020B0604020202020204" pitchFamily="34" charset="0"/>
              <a:buChar char="•"/>
            </a:pPr>
            <a:r>
              <a:rPr lang="da-DK" sz="1650" dirty="0"/>
              <a:t>Centrale parter følger udviklingen frem mod OK29</a:t>
            </a:r>
          </a:p>
          <a:p>
            <a:pPr>
              <a:buFont typeface="Arial" panose="020B0604020202020204" pitchFamily="34" charset="0"/>
              <a:buChar char="•"/>
            </a:pPr>
            <a:r>
              <a:rPr lang="da-DK" sz="1650" dirty="0"/>
              <a:t>Kan genoptages ved næste overenskomst, hvis udviklingen er lav</a:t>
            </a:r>
          </a:p>
          <a:p>
            <a:pPr marL="0" indent="0">
              <a:buNone/>
            </a:pPr>
            <a:endParaRPr lang="da-DK" sz="1650" dirty="0"/>
          </a:p>
        </p:txBody>
      </p:sp>
    </p:spTree>
    <p:extLst>
      <p:ext uri="{BB962C8B-B14F-4D97-AF65-F5344CB8AC3E}">
        <p14:creationId xmlns:p14="http://schemas.microsoft.com/office/powerpoint/2010/main" val="31089060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D20F668C-D779-7D85-01D7-3A0CC1302108}"/>
              </a:ext>
            </a:extLst>
          </p:cNvPr>
          <p:cNvSpPr>
            <a:spLocks noGrp="1"/>
          </p:cNvSpPr>
          <p:nvPr>
            <p:ph type="ctrTitle"/>
          </p:nvPr>
        </p:nvSpPr>
        <p:spPr/>
        <p:txBody>
          <a:bodyPr/>
          <a:lstStyle/>
          <a:p>
            <a:pPr algn="ctr"/>
            <a:r>
              <a:rPr lang="da-DK" b="1" dirty="0" err="1"/>
              <a:t>Fritvalgslønkonto</a:t>
            </a:r>
            <a:r>
              <a:rPr lang="da-DK" b="1" dirty="0"/>
              <a:t> og en frihedsordning </a:t>
            </a:r>
          </a:p>
        </p:txBody>
      </p:sp>
    </p:spTree>
    <p:extLst>
      <p:ext uri="{BB962C8B-B14F-4D97-AF65-F5344CB8AC3E}">
        <p14:creationId xmlns:p14="http://schemas.microsoft.com/office/powerpoint/2010/main" val="16604117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D439FA-BECA-FB85-733F-2FCF998AEAAE}"/>
              </a:ext>
            </a:extLst>
          </p:cNvPr>
          <p:cNvSpPr>
            <a:spLocks noGrp="1"/>
          </p:cNvSpPr>
          <p:nvPr>
            <p:ph type="title"/>
          </p:nvPr>
        </p:nvSpPr>
        <p:spPr/>
        <p:txBody>
          <a:bodyPr/>
          <a:lstStyle/>
          <a:p>
            <a:r>
              <a:rPr lang="da-DK" sz="2400" dirty="0" err="1"/>
              <a:t>Fritvalgslønkonto</a:t>
            </a:r>
            <a:r>
              <a:rPr lang="da-DK" sz="2400" dirty="0"/>
              <a:t> og en frihedsordning</a:t>
            </a:r>
          </a:p>
        </p:txBody>
      </p:sp>
      <p:sp>
        <p:nvSpPr>
          <p:cNvPr id="3" name="Pladsholder til indhold 2">
            <a:extLst>
              <a:ext uri="{FF2B5EF4-FFF2-40B4-BE49-F238E27FC236}">
                <a16:creationId xmlns:a16="http://schemas.microsoft.com/office/drawing/2014/main" id="{466066CD-F279-0CAA-BC50-E030EDBE90CD}"/>
              </a:ext>
            </a:extLst>
          </p:cNvPr>
          <p:cNvSpPr>
            <a:spLocks noGrp="1"/>
          </p:cNvSpPr>
          <p:nvPr>
            <p:ph idx="1"/>
          </p:nvPr>
        </p:nvSpPr>
        <p:spPr/>
        <p:txBody>
          <a:bodyPr/>
          <a:lstStyle/>
          <a:p>
            <a:r>
              <a:rPr lang="da-DK" dirty="0"/>
              <a:t>I </a:t>
            </a:r>
            <a:r>
              <a:rPr lang="da-DK" dirty="0" err="1"/>
              <a:t>krafttræden</a:t>
            </a:r>
            <a:r>
              <a:rPr lang="da-DK" dirty="0"/>
              <a:t> 1.1 2028</a:t>
            </a:r>
          </a:p>
          <a:p>
            <a:r>
              <a:rPr lang="da-DK" dirty="0" err="1"/>
              <a:t>Fritvalgsperiode</a:t>
            </a:r>
            <a:r>
              <a:rPr lang="da-DK" dirty="0"/>
              <a:t> er fra 1/1 til 31/12.</a:t>
            </a:r>
          </a:p>
          <a:p>
            <a:r>
              <a:rPr lang="da-DK" dirty="0"/>
              <a:t>Midler på frivalgskontoen stammer fra særlige feriefridage, særlig feriegodtgørelse og seniorbonus</a:t>
            </a:r>
          </a:p>
          <a:p>
            <a:r>
              <a:rPr lang="da-DK" dirty="0"/>
              <a:t>Frist 1.10 her vælges om man ønsker løbende udbetaling, løbende pensionsindbetaling eller midlerne ind på </a:t>
            </a:r>
            <a:r>
              <a:rPr lang="da-DK" dirty="0" err="1"/>
              <a:t>fritvalgslønkontoen</a:t>
            </a:r>
            <a:endParaRPr lang="da-DK" dirty="0"/>
          </a:p>
          <a:p>
            <a:r>
              <a:rPr lang="da-DK" dirty="0"/>
              <a:t>Der kan aftales overført op til 15 dage.</a:t>
            </a:r>
          </a:p>
          <a:p>
            <a:pPr marL="0" indent="0">
              <a:buNone/>
            </a:pPr>
            <a:endParaRPr lang="da-DK" dirty="0"/>
          </a:p>
          <a:p>
            <a:endParaRPr lang="da-DK" dirty="0"/>
          </a:p>
        </p:txBody>
      </p:sp>
    </p:spTree>
    <p:extLst>
      <p:ext uri="{BB962C8B-B14F-4D97-AF65-F5344CB8AC3E}">
        <p14:creationId xmlns:p14="http://schemas.microsoft.com/office/powerpoint/2010/main" val="13517986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2688C8AA-1524-8986-4EB8-4F45811D6DE5}"/>
              </a:ext>
            </a:extLst>
          </p:cNvPr>
          <p:cNvSpPr>
            <a:spLocks noGrp="1"/>
          </p:cNvSpPr>
          <p:nvPr>
            <p:ph type="ctrTitle"/>
          </p:nvPr>
        </p:nvSpPr>
        <p:spPr/>
        <p:txBody>
          <a:bodyPr/>
          <a:lstStyle/>
          <a:p>
            <a:pPr algn="ctr"/>
            <a:r>
              <a:rPr lang="da-DK" b="1" dirty="0" err="1"/>
              <a:t>Fritvalgskonto</a:t>
            </a:r>
            <a:endParaRPr lang="da-DK" b="1" dirty="0"/>
          </a:p>
        </p:txBody>
      </p:sp>
    </p:spTree>
    <p:extLst>
      <p:ext uri="{BB962C8B-B14F-4D97-AF65-F5344CB8AC3E}">
        <p14:creationId xmlns:p14="http://schemas.microsoft.com/office/powerpoint/2010/main" val="36945759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25B673-3FAD-94F0-CF3E-F7CD9D028ABA}"/>
              </a:ext>
            </a:extLst>
          </p:cNvPr>
          <p:cNvSpPr>
            <a:spLocks noGrp="1"/>
          </p:cNvSpPr>
          <p:nvPr>
            <p:ph type="title"/>
          </p:nvPr>
        </p:nvSpPr>
        <p:spPr/>
        <p:txBody>
          <a:bodyPr/>
          <a:lstStyle/>
          <a:p>
            <a:r>
              <a:rPr lang="da-DK" dirty="0" err="1"/>
              <a:t>Fritvalgskonto</a:t>
            </a:r>
            <a:endParaRPr lang="da-DK" dirty="0"/>
          </a:p>
        </p:txBody>
      </p:sp>
      <p:sp>
        <p:nvSpPr>
          <p:cNvPr id="3" name="Pladsholder til indhold 2">
            <a:extLst>
              <a:ext uri="{FF2B5EF4-FFF2-40B4-BE49-F238E27FC236}">
                <a16:creationId xmlns:a16="http://schemas.microsoft.com/office/drawing/2014/main" id="{8A12735B-334C-1B6F-8910-79AB7C45C55B}"/>
              </a:ext>
            </a:extLst>
          </p:cNvPr>
          <p:cNvSpPr>
            <a:spLocks noGrp="1"/>
          </p:cNvSpPr>
          <p:nvPr>
            <p:ph idx="1"/>
          </p:nvPr>
        </p:nvSpPr>
        <p:spPr/>
        <p:txBody>
          <a:bodyPr/>
          <a:lstStyle/>
          <a:p>
            <a:r>
              <a:rPr lang="da-DK" sz="2000" dirty="0"/>
              <a:t>Bidrag til </a:t>
            </a:r>
            <a:r>
              <a:rPr lang="da-DK" sz="2000" dirty="0" err="1"/>
              <a:t>fritvalgskontoen</a:t>
            </a:r>
            <a:r>
              <a:rPr lang="da-DK" sz="2000" dirty="0"/>
              <a:t> stammer fra særlige feriedage, særlig feriegodtgørelse og seniorbonus</a:t>
            </a:r>
          </a:p>
          <a:p>
            <a:r>
              <a:rPr lang="da-DK" sz="2000" dirty="0">
                <a:latin typeface="Arial" panose="020B0604020202020204" pitchFamily="34" charset="0"/>
              </a:rPr>
              <a:t>2,35% af den </a:t>
            </a:r>
            <a:r>
              <a:rPr lang="da-DK" sz="2000" dirty="0" err="1">
                <a:latin typeface="Arial" panose="020B0604020202020204" pitchFamily="34" charset="0"/>
              </a:rPr>
              <a:t>fritvalgsberettigede</a:t>
            </a:r>
            <a:r>
              <a:rPr lang="da-DK" sz="2000" dirty="0">
                <a:latin typeface="Arial" panose="020B0604020202020204" pitchFamily="34" charset="0"/>
              </a:rPr>
              <a:t> løn </a:t>
            </a:r>
          </a:p>
          <a:p>
            <a:r>
              <a:rPr lang="da-DK" sz="2000" dirty="0">
                <a:latin typeface="Arial" panose="020B0604020202020204" pitchFamily="34" charset="0"/>
              </a:rPr>
              <a:t>månedligt </a:t>
            </a:r>
            <a:r>
              <a:rPr lang="da-DK" sz="2000" dirty="0" err="1">
                <a:latin typeface="Arial" panose="020B0604020202020204" pitchFamily="34" charset="0"/>
              </a:rPr>
              <a:t>fritvalgsbidrag</a:t>
            </a:r>
            <a:r>
              <a:rPr lang="da-DK" sz="2000" dirty="0">
                <a:latin typeface="Arial" panose="020B0604020202020204" pitchFamily="34" charset="0"/>
              </a:rPr>
              <a:t> på 2,42%. </a:t>
            </a:r>
          </a:p>
          <a:p>
            <a:r>
              <a:rPr lang="da-DK" sz="2000" dirty="0">
                <a:latin typeface="Arial" panose="020B0604020202020204" pitchFamily="34" charset="0"/>
              </a:rPr>
              <a:t>For seniorer indbetales yderligere 0,94-1,88 %</a:t>
            </a:r>
          </a:p>
          <a:p>
            <a:r>
              <a:rPr lang="da-DK" sz="2000" dirty="0">
                <a:latin typeface="Arial" panose="020B0604020202020204" pitchFamily="34" charset="0"/>
              </a:rPr>
              <a:t>Herudover nye midler: 1,85 %</a:t>
            </a:r>
          </a:p>
          <a:p>
            <a:r>
              <a:rPr lang="da-DK" sz="2000" dirty="0">
                <a:latin typeface="Arial" panose="020B0604020202020204" pitchFamily="34" charset="0"/>
              </a:rPr>
              <a:t>Fridage: 5 særlige feriedage, 2-4 seniordage afhængig af alder, en </a:t>
            </a:r>
            <a:r>
              <a:rPr lang="da-DK" sz="2000" dirty="0" err="1">
                <a:latin typeface="Arial" panose="020B0604020202020204" pitchFamily="34" charset="0"/>
              </a:rPr>
              <a:t>fritvalgsdag</a:t>
            </a:r>
            <a:r>
              <a:rPr lang="da-DK" sz="2000" dirty="0">
                <a:latin typeface="Arial" panose="020B0604020202020204" pitchFamily="34" charset="0"/>
              </a:rPr>
              <a:t> til dem, der hverken har omsorgsdage eller seniordage.</a:t>
            </a:r>
          </a:p>
          <a:p>
            <a:r>
              <a:rPr lang="da-DK" sz="2000" dirty="0">
                <a:latin typeface="Arial" panose="020B0604020202020204" pitchFamily="34" charset="0"/>
              </a:rPr>
              <a:t>Hele eller dele af pensionsbidraget over 15 % kan indbetales til frivalgsordningen</a:t>
            </a:r>
          </a:p>
          <a:p>
            <a:endParaRPr lang="da-DK" sz="2000" dirty="0"/>
          </a:p>
          <a:p>
            <a:endParaRPr lang="da-DK" sz="2000" dirty="0"/>
          </a:p>
          <a:p>
            <a:endParaRPr lang="da-DK" sz="2000" dirty="0"/>
          </a:p>
        </p:txBody>
      </p:sp>
    </p:spTree>
    <p:extLst>
      <p:ext uri="{BB962C8B-B14F-4D97-AF65-F5344CB8AC3E}">
        <p14:creationId xmlns:p14="http://schemas.microsoft.com/office/powerpoint/2010/main" val="42708185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81666C9A-745D-1A6A-1D98-DED4E8C281A6}"/>
              </a:ext>
            </a:extLst>
          </p:cNvPr>
          <p:cNvSpPr>
            <a:spLocks noGrp="1"/>
          </p:cNvSpPr>
          <p:nvPr>
            <p:ph type="ctrTitle"/>
          </p:nvPr>
        </p:nvSpPr>
        <p:spPr/>
        <p:txBody>
          <a:bodyPr/>
          <a:lstStyle/>
          <a:p>
            <a:pPr algn="ctr"/>
            <a:r>
              <a:rPr lang="da-DK" b="1" dirty="0"/>
              <a:t>Forbedring af familierettigheder</a:t>
            </a:r>
          </a:p>
        </p:txBody>
      </p:sp>
    </p:spTree>
    <p:extLst>
      <p:ext uri="{BB962C8B-B14F-4D97-AF65-F5344CB8AC3E}">
        <p14:creationId xmlns:p14="http://schemas.microsoft.com/office/powerpoint/2010/main" val="1883901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B1F08B-15E6-F12D-7918-22677B541E40}"/>
              </a:ext>
            </a:extLst>
          </p:cNvPr>
          <p:cNvSpPr>
            <a:spLocks noGrp="1"/>
          </p:cNvSpPr>
          <p:nvPr>
            <p:ph type="title"/>
          </p:nvPr>
        </p:nvSpPr>
        <p:spPr/>
        <p:txBody>
          <a:bodyPr/>
          <a:lstStyle/>
          <a:p>
            <a:r>
              <a:rPr lang="da-DK" dirty="0"/>
              <a:t>Forbedring af muligheden for at holde barn syg</a:t>
            </a:r>
          </a:p>
        </p:txBody>
      </p:sp>
      <p:sp>
        <p:nvSpPr>
          <p:cNvPr id="3" name="Pladsholder til indhold 2">
            <a:extLst>
              <a:ext uri="{FF2B5EF4-FFF2-40B4-BE49-F238E27FC236}">
                <a16:creationId xmlns:a16="http://schemas.microsoft.com/office/drawing/2014/main" id="{A08BFEFC-485D-B085-05BB-77831E5CA996}"/>
              </a:ext>
            </a:extLst>
          </p:cNvPr>
          <p:cNvSpPr>
            <a:spLocks noGrp="1"/>
          </p:cNvSpPr>
          <p:nvPr>
            <p:ph idx="1"/>
          </p:nvPr>
        </p:nvSpPr>
        <p:spPr/>
        <p:txBody>
          <a:bodyPr/>
          <a:lstStyle/>
          <a:p>
            <a:endParaRPr lang="da-DK" dirty="0"/>
          </a:p>
          <a:p>
            <a:r>
              <a:rPr lang="da-DK" dirty="0"/>
              <a:t>Med virkning fra 1. april 2026 har forældre til børn under 18 år, ud over mulighed for tjenestefrihed til pasning af et sygt barn på barnets 1. og 2. sygedag, også mulighed for tjenestefrihed på</a:t>
            </a:r>
            <a:br>
              <a:rPr lang="da-DK" dirty="0"/>
            </a:br>
            <a:endParaRPr lang="da-DK" dirty="0"/>
          </a:p>
          <a:p>
            <a:pPr lvl="0"/>
            <a:r>
              <a:rPr lang="da-DK" dirty="0"/>
              <a:t>Hjemkaldelsesdagen</a:t>
            </a:r>
            <a:br>
              <a:rPr lang="da-DK" dirty="0"/>
            </a:br>
            <a:endParaRPr lang="da-DK" dirty="0"/>
          </a:p>
          <a:p>
            <a:pPr lvl="0"/>
            <a:r>
              <a:rPr lang="da-DK" dirty="0"/>
              <a:t>Barnets 3. sygedag </a:t>
            </a:r>
          </a:p>
          <a:p>
            <a:pPr marL="0" indent="0">
              <a:buNone/>
            </a:pPr>
            <a:endParaRPr lang="da-DK" dirty="0"/>
          </a:p>
        </p:txBody>
      </p:sp>
    </p:spTree>
    <p:extLst>
      <p:ext uri="{BB962C8B-B14F-4D97-AF65-F5344CB8AC3E}">
        <p14:creationId xmlns:p14="http://schemas.microsoft.com/office/powerpoint/2010/main" val="14965554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a:extLst>
              <a:ext uri="{FF2B5EF4-FFF2-40B4-BE49-F238E27FC236}">
                <a16:creationId xmlns:a16="http://schemas.microsoft.com/office/drawing/2014/main" id="{9F7A4AD7-223A-3865-8DBF-9C11B22BFBC7}"/>
              </a:ext>
            </a:extLst>
          </p:cNvPr>
          <p:cNvSpPr>
            <a:spLocks noGrp="1"/>
          </p:cNvSpPr>
          <p:nvPr>
            <p:ph type="ctrTitle"/>
          </p:nvPr>
        </p:nvSpPr>
        <p:spPr/>
        <p:txBody>
          <a:bodyPr/>
          <a:lstStyle/>
          <a:p>
            <a:pPr algn="ctr"/>
            <a:r>
              <a:rPr lang="da-DK" b="1" dirty="0"/>
              <a:t>Forbedring af fravær af familiemæssige årsager</a:t>
            </a:r>
          </a:p>
        </p:txBody>
      </p:sp>
    </p:spTree>
    <p:extLst>
      <p:ext uri="{BB962C8B-B14F-4D97-AF65-F5344CB8AC3E}">
        <p14:creationId xmlns:p14="http://schemas.microsoft.com/office/powerpoint/2010/main" val="3945892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9BE6ED-83B7-04EE-4140-7CAB9C09B176}"/>
              </a:ext>
            </a:extLst>
          </p:cNvPr>
          <p:cNvSpPr>
            <a:spLocks noGrp="1"/>
          </p:cNvSpPr>
          <p:nvPr>
            <p:ph type="title"/>
          </p:nvPr>
        </p:nvSpPr>
        <p:spPr/>
        <p:txBody>
          <a:bodyPr/>
          <a:lstStyle/>
          <a:p>
            <a:r>
              <a:rPr lang="da-DK" b="1" dirty="0"/>
              <a:t>OK26 – forhandlingsprocessen</a:t>
            </a:r>
          </a:p>
        </p:txBody>
      </p:sp>
      <p:sp>
        <p:nvSpPr>
          <p:cNvPr id="3" name="Pladsholder til indhold 2">
            <a:extLst>
              <a:ext uri="{FF2B5EF4-FFF2-40B4-BE49-F238E27FC236}">
                <a16:creationId xmlns:a16="http://schemas.microsoft.com/office/drawing/2014/main" id="{064C28A6-46A6-2176-93BB-D2B7450FCFC3}"/>
              </a:ext>
            </a:extLst>
          </p:cNvPr>
          <p:cNvSpPr>
            <a:spLocks noGrp="1"/>
          </p:cNvSpPr>
          <p:nvPr>
            <p:ph idx="1"/>
          </p:nvPr>
        </p:nvSpPr>
        <p:spPr>
          <a:xfrm>
            <a:off x="781050" y="1412776"/>
            <a:ext cx="7566025" cy="4608512"/>
          </a:xfrm>
        </p:spPr>
        <p:txBody>
          <a:bodyPr/>
          <a:lstStyle/>
          <a:p>
            <a:r>
              <a:rPr lang="da-DK" dirty="0"/>
              <a:t>Forhandlingsforløbet har været i gang over et år</a:t>
            </a:r>
          </a:p>
          <a:p>
            <a:r>
              <a:rPr lang="da-DK" dirty="0"/>
              <a:t>Startskud og køreplanaftale december ‘24</a:t>
            </a:r>
          </a:p>
          <a:p>
            <a:r>
              <a:rPr lang="da-DK" dirty="0" err="1"/>
              <a:t>Kravsindsamling</a:t>
            </a:r>
            <a:r>
              <a:rPr lang="da-DK" dirty="0"/>
              <a:t> maj ‘25</a:t>
            </a:r>
          </a:p>
          <a:p>
            <a:r>
              <a:rPr lang="da-DK" dirty="0"/>
              <a:t>Forarbejde, tekniske møder, tal og data, drøftelser i organisationerne og i AC’ s forhandlingsudvalg og bestyrelse</a:t>
            </a:r>
          </a:p>
          <a:p>
            <a:r>
              <a:rPr lang="da-DK" dirty="0" err="1"/>
              <a:t>Kravsudveksling</a:t>
            </a:r>
            <a:r>
              <a:rPr lang="da-DK" dirty="0"/>
              <a:t> med arbejdsgivere december ‘25</a:t>
            </a:r>
          </a:p>
          <a:p>
            <a:r>
              <a:rPr lang="da-DK" dirty="0"/>
              <a:t>Politiske og tekniske forhandlinger januar – marts ’26</a:t>
            </a:r>
          </a:p>
          <a:p>
            <a:r>
              <a:rPr lang="da-DK" dirty="0"/>
              <a:t>AC’ s forhandlingsmodel ”En for alle – alle for en”</a:t>
            </a:r>
          </a:p>
          <a:p>
            <a:r>
              <a:rPr lang="da-DK" dirty="0"/>
              <a:t>Generelle og specielle krav lukkes samtidig på AC-bordet.</a:t>
            </a:r>
          </a:p>
        </p:txBody>
      </p:sp>
    </p:spTree>
    <p:extLst>
      <p:ext uri="{BB962C8B-B14F-4D97-AF65-F5344CB8AC3E}">
        <p14:creationId xmlns:p14="http://schemas.microsoft.com/office/powerpoint/2010/main" val="27438133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9A4A03-D12F-1477-A272-45AD261848D9}"/>
              </a:ext>
            </a:extLst>
          </p:cNvPr>
          <p:cNvSpPr>
            <a:spLocks noGrp="1"/>
          </p:cNvSpPr>
          <p:nvPr>
            <p:ph type="title"/>
          </p:nvPr>
        </p:nvSpPr>
        <p:spPr/>
        <p:txBody>
          <a:bodyPr/>
          <a:lstStyle/>
          <a:p>
            <a:r>
              <a:rPr lang="da-DK" dirty="0"/>
              <a:t>Fravær af familiemæssige årsager</a:t>
            </a:r>
            <a:br>
              <a:rPr lang="da-DK" dirty="0"/>
            </a:br>
            <a:r>
              <a:rPr lang="da-DK" dirty="0"/>
              <a:t>Virkning fra 1. april 2026</a:t>
            </a:r>
          </a:p>
        </p:txBody>
      </p:sp>
      <p:sp>
        <p:nvSpPr>
          <p:cNvPr id="3" name="Pladsholder til indhold 2">
            <a:extLst>
              <a:ext uri="{FF2B5EF4-FFF2-40B4-BE49-F238E27FC236}">
                <a16:creationId xmlns:a16="http://schemas.microsoft.com/office/drawing/2014/main" id="{500850A5-C8D3-2EF8-2D96-B80487145FCD}"/>
              </a:ext>
            </a:extLst>
          </p:cNvPr>
          <p:cNvSpPr>
            <a:spLocks noGrp="1"/>
          </p:cNvSpPr>
          <p:nvPr>
            <p:ph idx="1"/>
          </p:nvPr>
        </p:nvSpPr>
        <p:spPr/>
        <p:txBody>
          <a:bodyPr/>
          <a:lstStyle/>
          <a:p>
            <a:pPr lvl="0"/>
            <a:r>
              <a:rPr lang="da-DK" dirty="0"/>
              <a:t>Den samlede ret til sædvanlig løn under forældreorlov udvides med 2 uger (deleugerne)</a:t>
            </a:r>
            <a:br>
              <a:rPr lang="da-DK" dirty="0"/>
            </a:br>
            <a:endParaRPr lang="da-DK" dirty="0"/>
          </a:p>
          <a:p>
            <a:r>
              <a:rPr lang="da-DK" dirty="0"/>
              <a:t>Etablering af </a:t>
            </a:r>
            <a:r>
              <a:rPr lang="da-DK" dirty="0" err="1"/>
              <a:t>lønret</a:t>
            </a:r>
            <a:r>
              <a:rPr lang="da-DK" dirty="0"/>
              <a:t> til sociale forældre og nærtstående familiemedlemmer samt forbedring af far/medmors ret til fravær med løn inden for de første 10 uger efter fødslen</a:t>
            </a:r>
            <a:br>
              <a:rPr lang="da-DK" dirty="0"/>
            </a:br>
            <a:endParaRPr lang="da-DK" dirty="0"/>
          </a:p>
          <a:p>
            <a:r>
              <a:rPr lang="da-DK" dirty="0"/>
              <a:t>Forbedrede lønrettigheder ved børns hospitalsindlæggelse og tidligt hjemmeophold. </a:t>
            </a:r>
          </a:p>
          <a:p>
            <a:endParaRPr lang="da-DK" dirty="0"/>
          </a:p>
        </p:txBody>
      </p:sp>
    </p:spTree>
    <p:extLst>
      <p:ext uri="{BB962C8B-B14F-4D97-AF65-F5344CB8AC3E}">
        <p14:creationId xmlns:p14="http://schemas.microsoft.com/office/powerpoint/2010/main" val="30085572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3F330F-6E58-1CCC-9F96-5D2E1B4D74DC}"/>
              </a:ext>
            </a:extLst>
          </p:cNvPr>
          <p:cNvSpPr>
            <a:spLocks noGrp="1"/>
          </p:cNvSpPr>
          <p:nvPr>
            <p:ph type="title"/>
          </p:nvPr>
        </p:nvSpPr>
        <p:spPr/>
        <p:txBody>
          <a:bodyPr/>
          <a:lstStyle/>
          <a:p>
            <a:r>
              <a:rPr lang="da-DK" dirty="0"/>
              <a:t>Fravær af familiemæssige årsager</a:t>
            </a:r>
          </a:p>
        </p:txBody>
      </p:sp>
      <p:sp>
        <p:nvSpPr>
          <p:cNvPr id="3" name="Pladsholder til indhold 2">
            <a:extLst>
              <a:ext uri="{FF2B5EF4-FFF2-40B4-BE49-F238E27FC236}">
                <a16:creationId xmlns:a16="http://schemas.microsoft.com/office/drawing/2014/main" id="{000F4452-2D95-DEA4-2134-DB817AB45AE8}"/>
              </a:ext>
            </a:extLst>
          </p:cNvPr>
          <p:cNvSpPr>
            <a:spLocks noGrp="1"/>
          </p:cNvSpPr>
          <p:nvPr>
            <p:ph idx="1"/>
          </p:nvPr>
        </p:nvSpPr>
        <p:spPr/>
        <p:txBody>
          <a:bodyPr/>
          <a:lstStyle/>
          <a:p>
            <a:pPr lvl="0"/>
            <a:endParaRPr lang="da-DK" sz="2000" dirty="0"/>
          </a:p>
          <a:p>
            <a:pPr lvl="0"/>
            <a:r>
              <a:rPr lang="da-DK" sz="2000" dirty="0"/>
              <a:t>Forbedrede lønrettigheder for eneforældre med eneforældremyndighed </a:t>
            </a:r>
          </a:p>
          <a:p>
            <a:pPr marL="0" indent="0">
              <a:buNone/>
            </a:pPr>
            <a:endParaRPr lang="da-DK" sz="2000" dirty="0"/>
          </a:p>
          <a:p>
            <a:pPr lvl="0"/>
            <a:r>
              <a:rPr lang="da-DK" sz="2000" dirty="0"/>
              <a:t>Konvertering af </a:t>
            </a:r>
            <a:r>
              <a:rPr lang="da-DK" sz="2000" dirty="0" err="1"/>
              <a:t>fritvalgstillæg</a:t>
            </a:r>
            <a:r>
              <a:rPr lang="da-DK" sz="2000" dirty="0"/>
              <a:t>/bidrag til pension i forbindelse med barsel</a:t>
            </a:r>
            <a:br>
              <a:rPr lang="da-DK" sz="2000" dirty="0"/>
            </a:br>
            <a:endParaRPr lang="da-DK" sz="2000" dirty="0"/>
          </a:p>
          <a:p>
            <a:pPr lvl="0"/>
            <a:r>
              <a:rPr lang="da-DK" sz="2000" dirty="0"/>
              <a:t>Implementering af administrationsgrundlaget om surrogatfamilier i Aftalen om fravær af familiemæssige årsager </a:t>
            </a:r>
          </a:p>
          <a:p>
            <a:pPr lvl="0"/>
            <a:endParaRPr lang="da-DK" sz="2000" dirty="0"/>
          </a:p>
          <a:p>
            <a:pPr lvl="0"/>
            <a:r>
              <a:rPr lang="da-DK" sz="2000" dirty="0"/>
              <a:t>Sorgorlov til en efterlevende forælder til et mindreårigt barn under forudsætning af, at lovforslaget herom vedtages i perioden</a:t>
            </a:r>
          </a:p>
          <a:p>
            <a:pPr marL="0" indent="0">
              <a:buNone/>
            </a:pPr>
            <a:endParaRPr lang="da-DK" dirty="0"/>
          </a:p>
        </p:txBody>
      </p:sp>
    </p:spTree>
    <p:extLst>
      <p:ext uri="{BB962C8B-B14F-4D97-AF65-F5344CB8AC3E}">
        <p14:creationId xmlns:p14="http://schemas.microsoft.com/office/powerpoint/2010/main" val="25539197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11AC495F-9D5B-9C09-76D7-AD61474F8925}"/>
              </a:ext>
            </a:extLst>
          </p:cNvPr>
          <p:cNvSpPr>
            <a:spLocks noGrp="1"/>
          </p:cNvSpPr>
          <p:nvPr>
            <p:ph type="ctrTitle"/>
          </p:nvPr>
        </p:nvSpPr>
        <p:spPr/>
        <p:txBody>
          <a:bodyPr/>
          <a:lstStyle/>
          <a:p>
            <a:pPr algn="ctr"/>
            <a:r>
              <a:rPr lang="da-DK" b="1" dirty="0"/>
              <a:t>Arbejdstid</a:t>
            </a:r>
          </a:p>
        </p:txBody>
      </p:sp>
    </p:spTree>
    <p:extLst>
      <p:ext uri="{BB962C8B-B14F-4D97-AF65-F5344CB8AC3E}">
        <p14:creationId xmlns:p14="http://schemas.microsoft.com/office/powerpoint/2010/main" val="21107604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761D9E-1C5C-28F4-1C3B-3C4398BEFCE0}"/>
              </a:ext>
            </a:extLst>
          </p:cNvPr>
          <p:cNvSpPr>
            <a:spLocks noGrp="1"/>
          </p:cNvSpPr>
          <p:nvPr>
            <p:ph type="title"/>
          </p:nvPr>
        </p:nvSpPr>
        <p:spPr/>
        <p:txBody>
          <a:bodyPr/>
          <a:lstStyle/>
          <a:p>
            <a:r>
              <a:rPr lang="da-DK" dirty="0"/>
              <a:t>Arbejdstid</a:t>
            </a:r>
          </a:p>
        </p:txBody>
      </p:sp>
      <p:sp>
        <p:nvSpPr>
          <p:cNvPr id="3" name="Pladsholder til indhold 2">
            <a:extLst>
              <a:ext uri="{FF2B5EF4-FFF2-40B4-BE49-F238E27FC236}">
                <a16:creationId xmlns:a16="http://schemas.microsoft.com/office/drawing/2014/main" id="{6398725E-3444-9EBE-FD86-B7DA6CD64393}"/>
              </a:ext>
            </a:extLst>
          </p:cNvPr>
          <p:cNvSpPr>
            <a:spLocks noGrp="1"/>
          </p:cNvSpPr>
          <p:nvPr>
            <p:ph idx="1"/>
          </p:nvPr>
        </p:nvSpPr>
        <p:spPr/>
        <p:txBody>
          <a:bodyPr/>
          <a:lstStyle/>
          <a:p>
            <a:r>
              <a:rPr lang="da-DK" dirty="0"/>
              <a:t>Ny hviletidsaftale, som understøtter de nye regler omkring rådighedsvagt og hviletid</a:t>
            </a:r>
          </a:p>
          <a:p>
            <a:r>
              <a:rPr lang="da-DK" dirty="0"/>
              <a:t>Nyt bilag i arbejdstidsaftalen – gensidig fleksibilitet på arbejdstiden:</a:t>
            </a:r>
          </a:p>
          <a:p>
            <a:r>
              <a:rPr lang="da-DK" dirty="0"/>
              <a:t>Opfordring til dialog om indflydelse på særydelser, planlægning af vagter og frihed, bytning af vagter og behov for ændringer af varslet tjenesteplan. </a:t>
            </a:r>
          </a:p>
          <a:p>
            <a:endParaRPr lang="da-DK" dirty="0"/>
          </a:p>
        </p:txBody>
      </p:sp>
    </p:spTree>
    <p:extLst>
      <p:ext uri="{BB962C8B-B14F-4D97-AF65-F5344CB8AC3E}">
        <p14:creationId xmlns:p14="http://schemas.microsoft.com/office/powerpoint/2010/main" val="30962620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15624F-2EE1-6535-9EB6-38BA77BDBC27}"/>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C3BE019C-1692-422A-A413-C01334B931E8}"/>
              </a:ext>
            </a:extLst>
          </p:cNvPr>
          <p:cNvSpPr>
            <a:spLocks noGrp="1"/>
          </p:cNvSpPr>
          <p:nvPr>
            <p:ph type="ctrTitle"/>
          </p:nvPr>
        </p:nvSpPr>
        <p:spPr/>
        <p:txBody>
          <a:bodyPr/>
          <a:lstStyle/>
          <a:p>
            <a:pPr algn="ctr"/>
            <a:r>
              <a:rPr lang="da-DK" b="1" dirty="0"/>
              <a:t>Arbejdstid – deltidsdommen </a:t>
            </a:r>
          </a:p>
        </p:txBody>
      </p:sp>
    </p:spTree>
    <p:extLst>
      <p:ext uri="{BB962C8B-B14F-4D97-AF65-F5344CB8AC3E}">
        <p14:creationId xmlns:p14="http://schemas.microsoft.com/office/powerpoint/2010/main" val="42385862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58A14E-0CC4-9AFC-0EDC-765458BA3E2F}"/>
              </a:ext>
            </a:extLst>
          </p:cNvPr>
          <p:cNvSpPr>
            <a:spLocks noGrp="1"/>
          </p:cNvSpPr>
          <p:nvPr>
            <p:ph type="title"/>
          </p:nvPr>
        </p:nvSpPr>
        <p:spPr/>
        <p:txBody>
          <a:bodyPr/>
          <a:lstStyle/>
          <a:p>
            <a:r>
              <a:rPr lang="da-DK" dirty="0"/>
              <a:t>Arbejdstid - fortsat</a:t>
            </a:r>
          </a:p>
        </p:txBody>
      </p:sp>
      <p:sp>
        <p:nvSpPr>
          <p:cNvPr id="3" name="Pladsholder til indhold 2">
            <a:extLst>
              <a:ext uri="{FF2B5EF4-FFF2-40B4-BE49-F238E27FC236}">
                <a16:creationId xmlns:a16="http://schemas.microsoft.com/office/drawing/2014/main" id="{D8E5BB16-C210-B3CD-6138-B7E0856FA88B}"/>
              </a:ext>
            </a:extLst>
          </p:cNvPr>
          <p:cNvSpPr>
            <a:spLocks noGrp="1"/>
          </p:cNvSpPr>
          <p:nvPr>
            <p:ph idx="1"/>
          </p:nvPr>
        </p:nvSpPr>
        <p:spPr/>
        <p:txBody>
          <a:bodyPr/>
          <a:lstStyle/>
          <a:p>
            <a:r>
              <a:rPr lang="da-DK" dirty="0"/>
              <a:t>Deltidsdom – håndtering af voldgiftsrettens dom, som siger at deltidsansattes merarbejde skal honoreres som for fuldtidsansatte. </a:t>
            </a:r>
            <a:r>
              <a:rPr lang="da-DK" dirty="0" err="1"/>
              <a:t>Dvs</a:t>
            </a:r>
            <a:r>
              <a:rPr lang="da-DK" dirty="0"/>
              <a:t> honorering 1: 1,5 i stedet for 1:1</a:t>
            </a:r>
          </a:p>
          <a:p>
            <a:r>
              <a:rPr lang="da-DK" dirty="0"/>
              <a:t>Udgift på statens område – 12 mio. i alt</a:t>
            </a:r>
          </a:p>
          <a:p>
            <a:r>
              <a:rPr lang="da-DK" dirty="0"/>
              <a:t>Udgift på kommunale område – 4 mio. for ergo/</a:t>
            </a:r>
            <a:r>
              <a:rPr lang="da-DK" dirty="0" err="1"/>
              <a:t>fys</a:t>
            </a:r>
            <a:endParaRPr lang="da-DK" dirty="0"/>
          </a:p>
          <a:p>
            <a:r>
              <a:rPr lang="da-DK" dirty="0"/>
              <a:t>Udgift på regionale område – 10.7 </a:t>
            </a:r>
            <a:r>
              <a:rPr lang="da-DK" dirty="0" err="1"/>
              <a:t>mio</a:t>
            </a:r>
            <a:r>
              <a:rPr lang="da-DK" dirty="0"/>
              <a:t> i alt</a:t>
            </a:r>
          </a:p>
          <a:p>
            <a:r>
              <a:rPr lang="da-DK" dirty="0"/>
              <a:t>Aftale om proces for efterbetaling – skal aftales senest 1.4 2026  </a:t>
            </a:r>
          </a:p>
        </p:txBody>
      </p:sp>
    </p:spTree>
    <p:extLst>
      <p:ext uri="{BB962C8B-B14F-4D97-AF65-F5344CB8AC3E}">
        <p14:creationId xmlns:p14="http://schemas.microsoft.com/office/powerpoint/2010/main" val="11608311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7DFED985-0709-078D-0B5A-70EE5389ACB8}"/>
              </a:ext>
            </a:extLst>
          </p:cNvPr>
          <p:cNvSpPr>
            <a:spLocks noGrp="1"/>
          </p:cNvSpPr>
          <p:nvPr>
            <p:ph type="ctrTitle"/>
          </p:nvPr>
        </p:nvSpPr>
        <p:spPr/>
        <p:txBody>
          <a:bodyPr/>
          <a:lstStyle/>
          <a:p>
            <a:pPr algn="ctr"/>
            <a:r>
              <a:rPr lang="da-DK" b="1" dirty="0"/>
              <a:t>TR</a:t>
            </a:r>
          </a:p>
        </p:txBody>
      </p:sp>
    </p:spTree>
    <p:extLst>
      <p:ext uri="{BB962C8B-B14F-4D97-AF65-F5344CB8AC3E}">
        <p14:creationId xmlns:p14="http://schemas.microsoft.com/office/powerpoint/2010/main" val="1398206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243322-EB39-7024-2EC2-8801D7EA93B2}"/>
              </a:ext>
            </a:extLst>
          </p:cNvPr>
          <p:cNvSpPr>
            <a:spLocks noGrp="1"/>
          </p:cNvSpPr>
          <p:nvPr>
            <p:ph type="title"/>
          </p:nvPr>
        </p:nvSpPr>
        <p:spPr/>
        <p:txBody>
          <a:bodyPr/>
          <a:lstStyle/>
          <a:p>
            <a:r>
              <a:rPr lang="da-DK" dirty="0"/>
              <a:t>TR </a:t>
            </a:r>
          </a:p>
        </p:txBody>
      </p:sp>
      <p:sp>
        <p:nvSpPr>
          <p:cNvPr id="3" name="Pladsholder til indhold 2">
            <a:extLst>
              <a:ext uri="{FF2B5EF4-FFF2-40B4-BE49-F238E27FC236}">
                <a16:creationId xmlns:a16="http://schemas.microsoft.com/office/drawing/2014/main" id="{51056F81-D44F-6AB7-C4C4-9C5758B42492}"/>
              </a:ext>
            </a:extLst>
          </p:cNvPr>
          <p:cNvSpPr>
            <a:spLocks noGrp="1"/>
          </p:cNvSpPr>
          <p:nvPr>
            <p:ph idx="1"/>
          </p:nvPr>
        </p:nvSpPr>
        <p:spPr/>
        <p:txBody>
          <a:bodyPr/>
          <a:lstStyle/>
          <a:p>
            <a:r>
              <a:rPr lang="da-DK" dirty="0"/>
              <a:t>Regulering af AKUT-bidraget</a:t>
            </a:r>
          </a:p>
          <a:p>
            <a:endParaRPr lang="da-DK" dirty="0"/>
          </a:p>
          <a:p>
            <a:pPr marL="0" indent="0">
              <a:buNone/>
            </a:pPr>
            <a:endParaRPr lang="da-DK" dirty="0"/>
          </a:p>
          <a:p>
            <a:endParaRPr lang="da-DK" dirty="0"/>
          </a:p>
        </p:txBody>
      </p:sp>
    </p:spTree>
    <p:extLst>
      <p:ext uri="{BB962C8B-B14F-4D97-AF65-F5344CB8AC3E}">
        <p14:creationId xmlns:p14="http://schemas.microsoft.com/office/powerpoint/2010/main" val="5805683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8E367A8E-FA14-1F28-CE3A-E9A6B08E3A9E}"/>
              </a:ext>
            </a:extLst>
          </p:cNvPr>
          <p:cNvSpPr>
            <a:spLocks noGrp="1"/>
          </p:cNvSpPr>
          <p:nvPr>
            <p:ph type="ctrTitle"/>
          </p:nvPr>
        </p:nvSpPr>
        <p:spPr/>
        <p:txBody>
          <a:bodyPr/>
          <a:lstStyle/>
          <a:p>
            <a:pPr algn="ctr"/>
            <a:r>
              <a:rPr lang="da-DK" b="1" dirty="0"/>
              <a:t>Arbejdsmiljø</a:t>
            </a:r>
          </a:p>
        </p:txBody>
      </p:sp>
    </p:spTree>
    <p:extLst>
      <p:ext uri="{BB962C8B-B14F-4D97-AF65-F5344CB8AC3E}">
        <p14:creationId xmlns:p14="http://schemas.microsoft.com/office/powerpoint/2010/main" val="22602866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A4F100-7F10-339E-6254-26009715797D}"/>
              </a:ext>
            </a:extLst>
          </p:cNvPr>
          <p:cNvSpPr>
            <a:spLocks noGrp="1"/>
          </p:cNvSpPr>
          <p:nvPr>
            <p:ph type="title"/>
          </p:nvPr>
        </p:nvSpPr>
        <p:spPr/>
        <p:txBody>
          <a:bodyPr/>
          <a:lstStyle/>
          <a:p>
            <a:r>
              <a:rPr lang="da-DK" dirty="0"/>
              <a:t>Arbejdsmiljø</a:t>
            </a:r>
          </a:p>
        </p:txBody>
      </p:sp>
      <p:sp>
        <p:nvSpPr>
          <p:cNvPr id="3" name="Pladsholder til indhold 2">
            <a:extLst>
              <a:ext uri="{FF2B5EF4-FFF2-40B4-BE49-F238E27FC236}">
                <a16:creationId xmlns:a16="http://schemas.microsoft.com/office/drawing/2014/main" id="{6B244406-11EF-1758-58BF-06098FE90DA3}"/>
              </a:ext>
            </a:extLst>
          </p:cNvPr>
          <p:cNvSpPr>
            <a:spLocks noGrp="1"/>
          </p:cNvSpPr>
          <p:nvPr>
            <p:ph idx="1"/>
          </p:nvPr>
        </p:nvSpPr>
        <p:spPr>
          <a:xfrm>
            <a:off x="781050" y="1340768"/>
            <a:ext cx="7566025" cy="4752528"/>
          </a:xfrm>
        </p:spPr>
        <p:txBody>
          <a:bodyPr/>
          <a:lstStyle/>
          <a:p>
            <a:pPr marL="0" indent="0">
              <a:buNone/>
            </a:pPr>
            <a:r>
              <a:rPr lang="da-DK" dirty="0"/>
              <a:t>Indsatser i ”Sammen om udvikling af de regionale arbejdspladser”:</a:t>
            </a:r>
          </a:p>
          <a:p>
            <a:r>
              <a:rPr lang="da-DK" dirty="0"/>
              <a:t>Tiltag til forebyggelse og håndtering af stress</a:t>
            </a:r>
          </a:p>
          <a:p>
            <a:r>
              <a:rPr lang="da-DK" dirty="0"/>
              <a:t>Indsats om vold, trusler, chikane</a:t>
            </a:r>
          </a:p>
          <a:p>
            <a:r>
              <a:rPr lang="da-DK" dirty="0"/>
              <a:t>Aftale om trivsel og sundhed  fornyes og opdateres i forhold til gældende lovgivning, bekendtgørelser og ny viden</a:t>
            </a:r>
          </a:p>
          <a:p>
            <a:r>
              <a:rPr lang="da-DK" dirty="0"/>
              <a:t>Regionerne ønsker at medvirke i et samarbejde mellem ansættelsesmyndighederne og pensionsselskaberne  om bedre udnyttelse af pensionsselskabernes forebyggende tilbud til sygemeldte.</a:t>
            </a:r>
            <a:br>
              <a:rPr lang="da-DK" dirty="0"/>
            </a:br>
            <a:endParaRPr lang="da-DK" dirty="0"/>
          </a:p>
          <a:p>
            <a:pPr marL="0" indent="0">
              <a:buNone/>
            </a:pPr>
            <a:br>
              <a:rPr lang="da-DK" dirty="0"/>
            </a:br>
            <a:endParaRPr lang="da-DK" dirty="0"/>
          </a:p>
          <a:p>
            <a:endParaRPr lang="da-DK" dirty="0"/>
          </a:p>
        </p:txBody>
      </p:sp>
    </p:spTree>
    <p:extLst>
      <p:ext uri="{BB962C8B-B14F-4D97-AF65-F5344CB8AC3E}">
        <p14:creationId xmlns:p14="http://schemas.microsoft.com/office/powerpoint/2010/main" val="209705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225A92-6A6B-B28B-01DA-9EBCAE18AD2A}"/>
              </a:ext>
            </a:extLst>
          </p:cNvPr>
          <p:cNvSpPr>
            <a:spLocks noGrp="1"/>
          </p:cNvSpPr>
          <p:nvPr>
            <p:ph type="title"/>
          </p:nvPr>
        </p:nvSpPr>
        <p:spPr/>
        <p:txBody>
          <a:bodyPr/>
          <a:lstStyle/>
          <a:p>
            <a:r>
              <a:rPr lang="da-DK" dirty="0"/>
              <a:t>OK26 – AC-fællesskabets afsæt og strategi </a:t>
            </a:r>
            <a:br>
              <a:rPr lang="da-DK" dirty="0"/>
            </a:br>
            <a:r>
              <a:rPr lang="da-DK" dirty="0"/>
              <a:t>for forhandlingerne</a:t>
            </a:r>
          </a:p>
        </p:txBody>
      </p:sp>
      <p:sp>
        <p:nvSpPr>
          <p:cNvPr id="3" name="Pladsholder til indhold 2">
            <a:extLst>
              <a:ext uri="{FF2B5EF4-FFF2-40B4-BE49-F238E27FC236}">
                <a16:creationId xmlns:a16="http://schemas.microsoft.com/office/drawing/2014/main" id="{7C4B5FD1-AD10-9F87-72BD-1C43D7841F01}"/>
              </a:ext>
            </a:extLst>
          </p:cNvPr>
          <p:cNvSpPr>
            <a:spLocks noGrp="1"/>
          </p:cNvSpPr>
          <p:nvPr>
            <p:ph idx="1"/>
          </p:nvPr>
        </p:nvSpPr>
        <p:spPr/>
        <p:txBody>
          <a:bodyPr/>
          <a:lstStyle/>
          <a:p>
            <a:pPr marL="0" indent="0">
              <a:buNone/>
            </a:pPr>
            <a:r>
              <a:rPr lang="da-DK" u="sng" dirty="0"/>
              <a:t>Bagtæppe </a:t>
            </a:r>
            <a:br>
              <a:rPr lang="da-DK" dirty="0"/>
            </a:br>
            <a:r>
              <a:rPr lang="da-DK" sz="2000" dirty="0"/>
              <a:t>En verden i krig og krise, politisk indblanding i løndannelse og i den danske model, trepartsaftalen og fortsat fokus på arbejdsudbud </a:t>
            </a:r>
          </a:p>
          <a:p>
            <a:pPr marL="0" indent="0">
              <a:buNone/>
            </a:pPr>
            <a:r>
              <a:rPr lang="da-DK" u="sng" dirty="0"/>
              <a:t>Forhandlingstemaer</a:t>
            </a:r>
          </a:p>
          <a:p>
            <a:pPr>
              <a:buFontTx/>
              <a:buChar char="-"/>
            </a:pPr>
            <a:r>
              <a:rPr lang="da-DK" sz="2000" dirty="0"/>
              <a:t>En fair og retfærdig lønudvikling for alle AC’s medlemmer</a:t>
            </a:r>
          </a:p>
          <a:p>
            <a:pPr>
              <a:buFontTx/>
              <a:buChar char="-"/>
            </a:pPr>
            <a:r>
              <a:rPr lang="da-DK" sz="2000" dirty="0"/>
              <a:t>Fleksibilitet, </a:t>
            </a:r>
            <a:r>
              <a:rPr lang="da-DK" sz="2000" dirty="0" err="1"/>
              <a:t>work</a:t>
            </a:r>
            <a:r>
              <a:rPr lang="da-DK" sz="2000" dirty="0"/>
              <a:t> </a:t>
            </a:r>
            <a:r>
              <a:rPr lang="da-DK" sz="2000" dirty="0" err="1"/>
              <a:t>life</a:t>
            </a:r>
            <a:r>
              <a:rPr lang="da-DK" sz="2000" dirty="0"/>
              <a:t> balance, familiepolitik</a:t>
            </a:r>
          </a:p>
          <a:p>
            <a:pPr>
              <a:buFontTx/>
              <a:buChar char="-"/>
            </a:pPr>
            <a:r>
              <a:rPr lang="da-DK" sz="2000" dirty="0"/>
              <a:t>Sundt arbejdsmiljø og frihed fra stress</a:t>
            </a:r>
          </a:p>
          <a:p>
            <a:pPr marL="0" indent="0">
              <a:buNone/>
            </a:pPr>
            <a:r>
              <a:rPr lang="da-DK" u="sng" dirty="0"/>
              <a:t>Overenskomstkrav</a:t>
            </a:r>
          </a:p>
          <a:p>
            <a:pPr marL="0" indent="0">
              <a:buNone/>
            </a:pPr>
            <a:r>
              <a:rPr lang="da-DK" sz="1800" dirty="0"/>
              <a:t>- 60 Generelle krav og endnu flere specielle krav</a:t>
            </a:r>
          </a:p>
          <a:p>
            <a:pPr marL="0" indent="0">
              <a:buNone/>
            </a:pPr>
            <a:endParaRPr lang="da-DK" u="sng" dirty="0"/>
          </a:p>
        </p:txBody>
      </p:sp>
    </p:spTree>
    <p:extLst>
      <p:ext uri="{BB962C8B-B14F-4D97-AF65-F5344CB8AC3E}">
        <p14:creationId xmlns:p14="http://schemas.microsoft.com/office/powerpoint/2010/main" val="39488116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F7AD9627-6210-30B8-E860-6241F6079A94}"/>
              </a:ext>
            </a:extLst>
          </p:cNvPr>
          <p:cNvSpPr>
            <a:spLocks noGrp="1"/>
          </p:cNvSpPr>
          <p:nvPr>
            <p:ph type="ctrTitle"/>
          </p:nvPr>
        </p:nvSpPr>
        <p:spPr/>
        <p:txBody>
          <a:bodyPr/>
          <a:lstStyle/>
          <a:p>
            <a:pPr algn="ctr"/>
            <a:r>
              <a:rPr lang="da-DK" b="1" dirty="0"/>
              <a:t>Kompetenceudvikling</a:t>
            </a:r>
          </a:p>
        </p:txBody>
      </p:sp>
    </p:spTree>
    <p:extLst>
      <p:ext uri="{BB962C8B-B14F-4D97-AF65-F5344CB8AC3E}">
        <p14:creationId xmlns:p14="http://schemas.microsoft.com/office/powerpoint/2010/main" val="6399396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D8753DC-FC55-249A-6DA0-A38152F897F7}"/>
              </a:ext>
            </a:extLst>
          </p:cNvPr>
          <p:cNvSpPr>
            <a:spLocks noGrp="1"/>
          </p:cNvSpPr>
          <p:nvPr>
            <p:ph type="title"/>
          </p:nvPr>
        </p:nvSpPr>
        <p:spPr/>
        <p:txBody>
          <a:bodyPr/>
          <a:lstStyle/>
          <a:p>
            <a:r>
              <a:rPr lang="da-DK" dirty="0"/>
              <a:t>Kompetenceudvikling</a:t>
            </a:r>
          </a:p>
        </p:txBody>
      </p:sp>
      <p:sp>
        <p:nvSpPr>
          <p:cNvPr id="3" name="Pladsholder til indhold 2">
            <a:extLst>
              <a:ext uri="{FF2B5EF4-FFF2-40B4-BE49-F238E27FC236}">
                <a16:creationId xmlns:a16="http://schemas.microsoft.com/office/drawing/2014/main" id="{EB55134D-C069-AC9C-9167-7384EA55DD20}"/>
              </a:ext>
            </a:extLst>
          </p:cNvPr>
          <p:cNvSpPr>
            <a:spLocks noGrp="1"/>
          </p:cNvSpPr>
          <p:nvPr>
            <p:ph idx="1"/>
          </p:nvPr>
        </p:nvSpPr>
        <p:spPr/>
        <p:txBody>
          <a:bodyPr>
            <a:normAutofit/>
          </a:bodyPr>
          <a:lstStyle/>
          <a:p>
            <a:endParaRPr lang="da-DK" dirty="0"/>
          </a:p>
          <a:p>
            <a:endParaRPr lang="da-DK" dirty="0"/>
          </a:p>
          <a:p>
            <a:r>
              <a:rPr lang="da-DK" dirty="0"/>
              <a:t>Kompetencefonden videreføres</a:t>
            </a:r>
            <a:br>
              <a:rPr lang="da-DK" dirty="0"/>
            </a:br>
            <a:endParaRPr lang="da-DK" dirty="0"/>
          </a:p>
          <a:p>
            <a:r>
              <a:rPr lang="da-DK" dirty="0"/>
              <a:t>Der tilføjes ekstra midler</a:t>
            </a:r>
          </a:p>
          <a:p>
            <a:endParaRPr lang="da-DK" dirty="0"/>
          </a:p>
        </p:txBody>
      </p:sp>
    </p:spTree>
    <p:extLst>
      <p:ext uri="{BB962C8B-B14F-4D97-AF65-F5344CB8AC3E}">
        <p14:creationId xmlns:p14="http://schemas.microsoft.com/office/powerpoint/2010/main" val="22648137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0528C0B-02CE-CA45-2FB5-89D65C915FBA}"/>
              </a:ext>
            </a:extLst>
          </p:cNvPr>
          <p:cNvSpPr>
            <a:spLocks noGrp="1"/>
          </p:cNvSpPr>
          <p:nvPr>
            <p:ph type="title"/>
          </p:nvPr>
        </p:nvSpPr>
        <p:spPr>
          <a:xfrm>
            <a:off x="755576" y="745741"/>
            <a:ext cx="6919913" cy="852488"/>
          </a:xfrm>
        </p:spPr>
        <p:txBody>
          <a:bodyPr/>
          <a:lstStyle/>
          <a:p>
            <a:r>
              <a:rPr lang="da-DK" noProof="0" dirty="0"/>
              <a:t>Hvad fik vi </a:t>
            </a:r>
            <a:r>
              <a:rPr lang="da-DK" noProof="0"/>
              <a:t>helt kort?</a:t>
            </a:r>
            <a:endParaRPr lang="da-DK" noProof="0" dirty="0"/>
          </a:p>
        </p:txBody>
      </p:sp>
      <p:pic>
        <p:nvPicPr>
          <p:cNvPr id="3" name="Billede 2">
            <a:extLst>
              <a:ext uri="{FF2B5EF4-FFF2-40B4-BE49-F238E27FC236}">
                <a16:creationId xmlns:a16="http://schemas.microsoft.com/office/drawing/2014/main" id="{1DC31ECD-DEF1-FCAC-1AC3-3FC374673A9D}"/>
              </a:ext>
            </a:extLst>
          </p:cNvPr>
          <p:cNvPicPr>
            <a:picLocks noChangeAspect="1"/>
          </p:cNvPicPr>
          <p:nvPr/>
        </p:nvPicPr>
        <p:blipFill>
          <a:blip r:embed="rId2"/>
          <a:stretch>
            <a:fillRect/>
          </a:stretch>
        </p:blipFill>
        <p:spPr>
          <a:xfrm>
            <a:off x="1619672" y="1647707"/>
            <a:ext cx="2278782" cy="4464552"/>
          </a:xfrm>
          <a:prstGeom prst="rect">
            <a:avLst/>
          </a:prstGeom>
        </p:spPr>
      </p:pic>
      <p:pic>
        <p:nvPicPr>
          <p:cNvPr id="6" name="Billede 5">
            <a:extLst>
              <a:ext uri="{FF2B5EF4-FFF2-40B4-BE49-F238E27FC236}">
                <a16:creationId xmlns:a16="http://schemas.microsoft.com/office/drawing/2014/main" id="{798B39A3-79AF-00B9-8315-93AF95EC79C9}"/>
              </a:ext>
            </a:extLst>
          </p:cNvPr>
          <p:cNvPicPr>
            <a:picLocks noChangeAspect="1"/>
          </p:cNvPicPr>
          <p:nvPr/>
        </p:nvPicPr>
        <p:blipFill>
          <a:blip r:embed="rId3"/>
          <a:stretch>
            <a:fillRect/>
          </a:stretch>
        </p:blipFill>
        <p:spPr>
          <a:xfrm>
            <a:off x="4903489" y="1647707"/>
            <a:ext cx="2618344" cy="3694197"/>
          </a:xfrm>
          <a:prstGeom prst="rect">
            <a:avLst/>
          </a:prstGeom>
        </p:spPr>
      </p:pic>
    </p:spTree>
    <p:extLst>
      <p:ext uri="{BB962C8B-B14F-4D97-AF65-F5344CB8AC3E}">
        <p14:creationId xmlns:p14="http://schemas.microsoft.com/office/powerpoint/2010/main" val="29346980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6512F5-4EE2-017E-4A1C-70ACEEA9B9C3}"/>
              </a:ext>
            </a:extLst>
          </p:cNvPr>
          <p:cNvSpPr>
            <a:spLocks noGrp="1"/>
          </p:cNvSpPr>
          <p:nvPr>
            <p:ph type="title"/>
          </p:nvPr>
        </p:nvSpPr>
        <p:spPr/>
        <p:txBody>
          <a:bodyPr/>
          <a:lstStyle/>
          <a:p>
            <a:r>
              <a:rPr lang="da-DK" sz="2700" b="1" dirty="0"/>
              <a:t>Hovedbestyrelsens anbefaling ved urafstemning 13. – 27. marts </a:t>
            </a:r>
          </a:p>
        </p:txBody>
      </p:sp>
      <p:sp>
        <p:nvSpPr>
          <p:cNvPr id="3" name="Pladsholder til indhold 2">
            <a:extLst>
              <a:ext uri="{FF2B5EF4-FFF2-40B4-BE49-F238E27FC236}">
                <a16:creationId xmlns:a16="http://schemas.microsoft.com/office/drawing/2014/main" id="{EF32F156-1789-FECE-079B-36A28D385681}"/>
              </a:ext>
            </a:extLst>
          </p:cNvPr>
          <p:cNvSpPr>
            <a:spLocks noGrp="1"/>
          </p:cNvSpPr>
          <p:nvPr>
            <p:ph idx="1"/>
          </p:nvPr>
        </p:nvSpPr>
        <p:spPr>
          <a:xfrm>
            <a:off x="628650" y="2240868"/>
            <a:ext cx="7886700" cy="3263504"/>
          </a:xfrm>
        </p:spPr>
        <p:txBody>
          <a:bodyPr/>
          <a:lstStyle/>
          <a:p>
            <a:pPr marL="0" indent="0">
              <a:buNone/>
            </a:pPr>
            <a:r>
              <a:rPr lang="da-DK" sz="2000" dirty="0"/>
              <a:t>En enig hovedbestyrelse anbefaler medlemmerne at der stemmes ja til overenskomstforliget på baggrund af:</a:t>
            </a:r>
            <a:br>
              <a:rPr lang="da-DK" sz="2000" dirty="0"/>
            </a:br>
            <a:endParaRPr lang="da-DK" sz="2000" dirty="0"/>
          </a:p>
          <a:p>
            <a:pPr marL="0" indent="0">
              <a:buNone/>
            </a:pPr>
            <a:r>
              <a:rPr lang="da-DK" sz="2000" dirty="0"/>
              <a:t>Lønstigninger, reallønsudvikling, mere fleksibilitet, bedre balance mellem arbejdsliv og privatliv, fokus på forbedret psykisk arbejdsmiljø, barselsforbedringer og forbedringer af barn syg, forbedring af betaling for deltidsansatte overarbejde, bedre mulighed for lokal dialog om arbejdstilrettelæggelse, ny hviletidsaftale og lønforbedringer til lederne.</a:t>
            </a:r>
          </a:p>
          <a:p>
            <a:endParaRPr lang="da-DK" dirty="0"/>
          </a:p>
        </p:txBody>
      </p:sp>
    </p:spTree>
    <p:extLst>
      <p:ext uri="{BB962C8B-B14F-4D97-AF65-F5344CB8AC3E}">
        <p14:creationId xmlns:p14="http://schemas.microsoft.com/office/powerpoint/2010/main" val="224786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F1DAF7-78CF-BD15-1FA5-8E152B494E8D}"/>
              </a:ext>
            </a:extLst>
          </p:cNvPr>
          <p:cNvSpPr>
            <a:spLocks noGrp="1"/>
          </p:cNvSpPr>
          <p:nvPr>
            <p:ph type="title"/>
          </p:nvPr>
        </p:nvSpPr>
        <p:spPr/>
        <p:txBody>
          <a:bodyPr/>
          <a:lstStyle/>
          <a:p>
            <a:r>
              <a:rPr lang="da-DK" b="1" dirty="0"/>
              <a:t>Hvad fik vi?</a:t>
            </a:r>
          </a:p>
        </p:txBody>
      </p:sp>
      <p:sp>
        <p:nvSpPr>
          <p:cNvPr id="3" name="Pladsholder til indhold 2">
            <a:extLst>
              <a:ext uri="{FF2B5EF4-FFF2-40B4-BE49-F238E27FC236}">
                <a16:creationId xmlns:a16="http://schemas.microsoft.com/office/drawing/2014/main" id="{BCC35DB7-B64F-7EDA-BD99-8AF0C9B956F4}"/>
              </a:ext>
            </a:extLst>
          </p:cNvPr>
          <p:cNvSpPr>
            <a:spLocks noGrp="1"/>
          </p:cNvSpPr>
          <p:nvPr>
            <p:ph idx="1"/>
          </p:nvPr>
        </p:nvSpPr>
        <p:spPr>
          <a:xfrm>
            <a:off x="781050" y="1196752"/>
            <a:ext cx="7566025" cy="4659536"/>
          </a:xfrm>
        </p:spPr>
        <p:txBody>
          <a:bodyPr/>
          <a:lstStyle/>
          <a:p>
            <a:r>
              <a:rPr lang="da-DK" dirty="0"/>
              <a:t>Generelle lønstigninger, der sikrer reallønsudvikling</a:t>
            </a:r>
          </a:p>
          <a:p>
            <a:r>
              <a:rPr lang="da-DK" dirty="0"/>
              <a:t>Tiltag til at forbedre funktionaliteten af lokalløn </a:t>
            </a:r>
          </a:p>
          <a:p>
            <a:r>
              <a:rPr lang="da-DK" dirty="0"/>
              <a:t>Chefaftale </a:t>
            </a:r>
          </a:p>
          <a:p>
            <a:r>
              <a:rPr lang="da-DK" dirty="0" err="1"/>
              <a:t>Fritvalgsordning</a:t>
            </a:r>
            <a:r>
              <a:rPr lang="da-DK" dirty="0"/>
              <a:t> med mere frihed</a:t>
            </a:r>
          </a:p>
          <a:p>
            <a:r>
              <a:rPr lang="da-DK" dirty="0"/>
              <a:t>Forberede familie- og barselsvilkår, barn syg </a:t>
            </a:r>
          </a:p>
          <a:p>
            <a:r>
              <a:rPr lang="da-DK" dirty="0"/>
              <a:t>Forbedringer om forebyggelse af stress </a:t>
            </a:r>
          </a:p>
          <a:p>
            <a:r>
              <a:rPr lang="da-DK" dirty="0"/>
              <a:t>Projekter på arbejdsmiljø/stressforebyggelse</a:t>
            </a:r>
          </a:p>
          <a:p>
            <a:r>
              <a:rPr lang="da-DK" dirty="0"/>
              <a:t>Ny hviletidsaftale og overarbejdsbetaling for deltidsansatte</a:t>
            </a:r>
          </a:p>
          <a:p>
            <a:r>
              <a:rPr lang="da-DK" dirty="0"/>
              <a:t>Kompetencefonde videreføres</a:t>
            </a:r>
          </a:p>
        </p:txBody>
      </p:sp>
    </p:spTree>
    <p:extLst>
      <p:ext uri="{BB962C8B-B14F-4D97-AF65-F5344CB8AC3E}">
        <p14:creationId xmlns:p14="http://schemas.microsoft.com/office/powerpoint/2010/main" val="2406559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E10ECB-50A6-6C8F-1CF2-0BDD9611B2AA}"/>
              </a:ext>
            </a:extLst>
          </p:cNvPr>
          <p:cNvSpPr>
            <a:spLocks noGrp="1"/>
          </p:cNvSpPr>
          <p:nvPr>
            <p:ph type="title"/>
          </p:nvPr>
        </p:nvSpPr>
        <p:spPr/>
        <p:txBody>
          <a:bodyPr/>
          <a:lstStyle/>
          <a:p>
            <a:r>
              <a:rPr lang="da-DK" b="1" dirty="0"/>
              <a:t>Hvad fik vi ikke?</a:t>
            </a:r>
          </a:p>
        </p:txBody>
      </p:sp>
      <p:sp>
        <p:nvSpPr>
          <p:cNvPr id="3" name="Pladsholder til indhold 2">
            <a:extLst>
              <a:ext uri="{FF2B5EF4-FFF2-40B4-BE49-F238E27FC236}">
                <a16:creationId xmlns:a16="http://schemas.microsoft.com/office/drawing/2014/main" id="{8A146280-AE9F-A68E-B418-C178A0AD46A8}"/>
              </a:ext>
            </a:extLst>
          </p:cNvPr>
          <p:cNvSpPr>
            <a:spLocks noGrp="1"/>
          </p:cNvSpPr>
          <p:nvPr>
            <p:ph idx="1"/>
          </p:nvPr>
        </p:nvSpPr>
        <p:spPr/>
        <p:txBody>
          <a:bodyPr/>
          <a:lstStyle/>
          <a:p>
            <a:r>
              <a:rPr lang="da-DK" dirty="0"/>
              <a:t>Chef – og specialkonsulenter</a:t>
            </a:r>
          </a:p>
          <a:p>
            <a:endParaRPr lang="da-DK" dirty="0"/>
          </a:p>
          <a:p>
            <a:r>
              <a:rPr lang="da-DK" dirty="0"/>
              <a:t>En lang række specielle krav i AC-organisationerne </a:t>
            </a:r>
          </a:p>
        </p:txBody>
      </p:sp>
    </p:spTree>
    <p:extLst>
      <p:ext uri="{BB962C8B-B14F-4D97-AF65-F5344CB8AC3E}">
        <p14:creationId xmlns:p14="http://schemas.microsoft.com/office/powerpoint/2010/main" val="1872148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9976F7-D67A-77CA-26A4-F57B2485C69B}"/>
              </a:ext>
            </a:extLst>
          </p:cNvPr>
          <p:cNvSpPr>
            <a:spLocks noGrp="1"/>
          </p:cNvSpPr>
          <p:nvPr>
            <p:ph type="title"/>
          </p:nvPr>
        </p:nvSpPr>
        <p:spPr/>
        <p:txBody>
          <a:bodyPr/>
          <a:lstStyle/>
          <a:p>
            <a:r>
              <a:rPr lang="da-DK" b="1" dirty="0"/>
              <a:t>Hvad fik vi afværget?</a:t>
            </a:r>
          </a:p>
        </p:txBody>
      </p:sp>
      <p:sp>
        <p:nvSpPr>
          <p:cNvPr id="3" name="Pladsholder til indhold 2">
            <a:extLst>
              <a:ext uri="{FF2B5EF4-FFF2-40B4-BE49-F238E27FC236}">
                <a16:creationId xmlns:a16="http://schemas.microsoft.com/office/drawing/2014/main" id="{E5095B88-E8E0-C04A-1D0E-849FA2AA80F5}"/>
              </a:ext>
            </a:extLst>
          </p:cNvPr>
          <p:cNvSpPr>
            <a:spLocks noGrp="1"/>
          </p:cNvSpPr>
          <p:nvPr>
            <p:ph idx="1"/>
          </p:nvPr>
        </p:nvSpPr>
        <p:spPr>
          <a:xfrm>
            <a:off x="781050" y="1268760"/>
            <a:ext cx="7566025" cy="4903440"/>
          </a:xfrm>
        </p:spPr>
        <p:txBody>
          <a:bodyPr/>
          <a:lstStyle/>
          <a:p>
            <a:r>
              <a:rPr lang="da-DK" dirty="0"/>
              <a:t>En fælles økonomiske ramme </a:t>
            </a:r>
            <a:br>
              <a:rPr lang="da-DK" dirty="0"/>
            </a:br>
            <a:endParaRPr lang="da-DK" dirty="0"/>
          </a:p>
          <a:p>
            <a:r>
              <a:rPr lang="da-DK" dirty="0"/>
              <a:t>Langt flere midler fra rammen til lokal løndannelse</a:t>
            </a:r>
            <a:br>
              <a:rPr lang="da-DK" dirty="0"/>
            </a:br>
            <a:endParaRPr lang="da-DK" dirty="0"/>
          </a:p>
          <a:p>
            <a:r>
              <a:rPr lang="da-DK" dirty="0"/>
              <a:t>Reform af lokal løndannelse</a:t>
            </a:r>
          </a:p>
          <a:p>
            <a:endParaRPr lang="da-DK" dirty="0"/>
          </a:p>
          <a:p>
            <a:r>
              <a:rPr lang="da-DK" dirty="0"/>
              <a:t>Ændring af AKUT-systemet</a:t>
            </a:r>
          </a:p>
          <a:p>
            <a:endParaRPr lang="da-DK" dirty="0"/>
          </a:p>
          <a:p>
            <a:pPr marL="0" indent="0">
              <a:buNone/>
            </a:pPr>
            <a:endParaRPr lang="da-DK" dirty="0"/>
          </a:p>
          <a:p>
            <a:pPr marL="0" indent="0">
              <a:buNone/>
            </a:pPr>
            <a:endParaRPr lang="da-DK" dirty="0"/>
          </a:p>
          <a:p>
            <a:pPr marL="0" indent="0">
              <a:buNone/>
            </a:pPr>
            <a:endParaRPr lang="da-DK" dirty="0"/>
          </a:p>
        </p:txBody>
      </p:sp>
    </p:spTree>
    <p:extLst>
      <p:ext uri="{BB962C8B-B14F-4D97-AF65-F5344CB8AC3E}">
        <p14:creationId xmlns:p14="http://schemas.microsoft.com/office/powerpoint/2010/main" val="4133444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19292BB1-DB2D-5107-6DB1-D965A805F042}"/>
              </a:ext>
            </a:extLst>
          </p:cNvPr>
          <p:cNvSpPr>
            <a:spLocks noGrp="1"/>
          </p:cNvSpPr>
          <p:nvPr>
            <p:ph type="ctrTitle"/>
          </p:nvPr>
        </p:nvSpPr>
        <p:spPr/>
        <p:txBody>
          <a:bodyPr/>
          <a:lstStyle/>
          <a:p>
            <a:pPr algn="ctr"/>
            <a:r>
              <a:rPr lang="da-DK" b="1" dirty="0"/>
              <a:t>Løn</a:t>
            </a:r>
          </a:p>
        </p:txBody>
      </p:sp>
    </p:spTree>
    <p:extLst>
      <p:ext uri="{BB962C8B-B14F-4D97-AF65-F5344CB8AC3E}">
        <p14:creationId xmlns:p14="http://schemas.microsoft.com/office/powerpoint/2010/main" val="17537615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8BE30F-7A5C-7796-F9ED-E64284B0CF45}"/>
              </a:ext>
            </a:extLst>
          </p:cNvPr>
          <p:cNvSpPr>
            <a:spLocks noGrp="1"/>
          </p:cNvSpPr>
          <p:nvPr>
            <p:ph type="title"/>
          </p:nvPr>
        </p:nvSpPr>
        <p:spPr/>
        <p:txBody>
          <a:bodyPr/>
          <a:lstStyle/>
          <a:p>
            <a:r>
              <a:rPr lang="da-DK" dirty="0"/>
              <a:t>Økonomisk ramme og lønudvikling i overenskomsten for regionerne</a:t>
            </a:r>
          </a:p>
        </p:txBody>
      </p:sp>
      <p:pic>
        <p:nvPicPr>
          <p:cNvPr id="4" name="Pladsholder til indhold 3">
            <a:extLst>
              <a:ext uri="{FF2B5EF4-FFF2-40B4-BE49-F238E27FC236}">
                <a16:creationId xmlns:a16="http://schemas.microsoft.com/office/drawing/2014/main" id="{659BD39B-CC99-743E-ECB7-2175A16D3C5A}"/>
              </a:ext>
            </a:extLst>
          </p:cNvPr>
          <p:cNvPicPr>
            <a:picLocks noGrp="1" noChangeAspect="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781050" y="2025461"/>
            <a:ext cx="7566025" cy="3546853"/>
          </a:xfrm>
          <a:prstGeom prst="rect">
            <a:avLst/>
          </a:prstGeom>
          <a:noFill/>
          <a:ln>
            <a:noFill/>
          </a:ln>
        </p:spPr>
      </p:pic>
    </p:spTree>
    <p:extLst>
      <p:ext uri="{BB962C8B-B14F-4D97-AF65-F5344CB8AC3E}">
        <p14:creationId xmlns:p14="http://schemas.microsoft.com/office/powerpoint/2010/main" val="1225671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7D42E9-8969-CB82-AE76-020DB080F286}"/>
              </a:ext>
            </a:extLst>
          </p:cNvPr>
          <p:cNvSpPr>
            <a:spLocks noGrp="1"/>
          </p:cNvSpPr>
          <p:nvPr>
            <p:ph type="title"/>
          </p:nvPr>
        </p:nvSpPr>
        <p:spPr/>
        <p:txBody>
          <a:bodyPr>
            <a:normAutofit/>
          </a:bodyPr>
          <a:lstStyle/>
          <a:p>
            <a:r>
              <a:rPr lang="da-DK" sz="2250" dirty="0"/>
              <a:t>Økonomisk ramme og lønudvikling i overenskomsten for regionerne (fortsat)</a:t>
            </a:r>
          </a:p>
        </p:txBody>
      </p:sp>
      <p:sp>
        <p:nvSpPr>
          <p:cNvPr id="3" name="Pladsholder til indhold 2">
            <a:extLst>
              <a:ext uri="{FF2B5EF4-FFF2-40B4-BE49-F238E27FC236}">
                <a16:creationId xmlns:a16="http://schemas.microsoft.com/office/drawing/2014/main" id="{0C3CC0F3-562E-27F4-8752-81AD71F06C4C}"/>
              </a:ext>
            </a:extLst>
          </p:cNvPr>
          <p:cNvSpPr>
            <a:spLocks noGrp="1"/>
          </p:cNvSpPr>
          <p:nvPr>
            <p:ph idx="1"/>
          </p:nvPr>
        </p:nvSpPr>
        <p:spPr>
          <a:xfrm>
            <a:off x="628650" y="1850125"/>
            <a:ext cx="7886700" cy="3833315"/>
          </a:xfrm>
        </p:spPr>
        <p:txBody>
          <a:bodyPr>
            <a:normAutofit/>
          </a:bodyPr>
          <a:lstStyle/>
          <a:p>
            <a:pPr marL="0" indent="0">
              <a:buNone/>
            </a:pPr>
            <a:r>
              <a:rPr lang="da-DK" u="sng" dirty="0"/>
              <a:t>Samlet økonomiske ramme </a:t>
            </a:r>
          </a:p>
          <a:p>
            <a:r>
              <a:rPr lang="da-DK" sz="1650" dirty="0"/>
              <a:t>Samlet økonomisk ramme: 9,2 % i overenskomstperioden</a:t>
            </a:r>
          </a:p>
          <a:p>
            <a:r>
              <a:rPr lang="da-DK" sz="1650" dirty="0"/>
              <a:t>Forventet inflation i perioden 4,4 %</a:t>
            </a:r>
          </a:p>
          <a:p>
            <a:r>
              <a:rPr lang="da-DK" sz="1650" dirty="0"/>
              <a:t>Aftalen sikrer forbedring af reallønnen for ansatte i regionerne</a:t>
            </a:r>
          </a:p>
          <a:p>
            <a:r>
              <a:rPr lang="da-DK" sz="1650" dirty="0"/>
              <a:t>Generelle lønstigninger: 6,27 % inkl. teknisk korrektion og reguleringsordning</a:t>
            </a:r>
          </a:p>
          <a:p>
            <a:endParaRPr lang="da-DK" sz="1650" dirty="0"/>
          </a:p>
          <a:p>
            <a:pPr marL="0" indent="0">
              <a:buNone/>
            </a:pPr>
            <a:r>
              <a:rPr lang="da-DK" u="sng" dirty="0"/>
              <a:t>Generelle lønstigninger i perioden</a:t>
            </a:r>
          </a:p>
          <a:p>
            <a:r>
              <a:rPr lang="da-DK" sz="1650" dirty="0"/>
              <a:t>1. april 2026: 2,20 % </a:t>
            </a:r>
          </a:p>
          <a:p>
            <a:r>
              <a:rPr lang="da-DK" sz="1650" dirty="0"/>
              <a:t>1. oktober 2026: 0,70 % </a:t>
            </a:r>
          </a:p>
          <a:p>
            <a:r>
              <a:rPr lang="da-DK" sz="1650" dirty="0"/>
              <a:t>1. oktober 2027: 0,66 % </a:t>
            </a:r>
          </a:p>
          <a:p>
            <a:r>
              <a:rPr lang="da-DK" sz="1650" dirty="0"/>
              <a:t>1. april 2028: 1,76 % </a:t>
            </a:r>
          </a:p>
          <a:p>
            <a:r>
              <a:rPr lang="da-DK" sz="1650" dirty="0"/>
              <a:t>1. oktober 2028: 0,72 %</a:t>
            </a:r>
          </a:p>
          <a:p>
            <a:endParaRPr lang="da-DK" dirty="0"/>
          </a:p>
          <a:p>
            <a:endParaRPr lang="da-DK" dirty="0"/>
          </a:p>
          <a:p>
            <a:endParaRPr lang="da-DK" dirty="0"/>
          </a:p>
          <a:p>
            <a:endParaRPr lang="da-DK" dirty="0"/>
          </a:p>
        </p:txBody>
      </p:sp>
    </p:spTree>
    <p:extLst>
      <p:ext uri="{BB962C8B-B14F-4D97-AF65-F5344CB8AC3E}">
        <p14:creationId xmlns:p14="http://schemas.microsoft.com/office/powerpoint/2010/main" val="779233692"/>
      </p:ext>
    </p:extLst>
  </p:cSld>
  <p:clrMapOvr>
    <a:masterClrMapping/>
  </p:clrMapOvr>
</p:sld>
</file>

<file path=ppt/theme/theme1.xml><?xml version="1.0" encoding="utf-8"?>
<a:theme xmlns:a="http://schemas.openxmlformats.org/drawingml/2006/main" name="DFYTemplateBlaa">
  <a:themeElements>
    <a:clrScheme name="DFYTemplateBlaa 1">
      <a:dk1>
        <a:srgbClr val="000000"/>
      </a:dk1>
      <a:lt1>
        <a:srgbClr val="FFFFFF"/>
      </a:lt1>
      <a:dk2>
        <a:srgbClr val="000000"/>
      </a:dk2>
      <a:lt2>
        <a:srgbClr val="C41154"/>
      </a:lt2>
      <a:accent1>
        <a:srgbClr val="DEB92C"/>
      </a:accent1>
      <a:accent2>
        <a:srgbClr val="A8BEC4"/>
      </a:accent2>
      <a:accent3>
        <a:srgbClr val="FFFFFF"/>
      </a:accent3>
      <a:accent4>
        <a:srgbClr val="000000"/>
      </a:accent4>
      <a:accent5>
        <a:srgbClr val="ECD9AC"/>
      </a:accent5>
      <a:accent6>
        <a:srgbClr val="98ACB1"/>
      </a:accent6>
      <a:hlink>
        <a:srgbClr val="CEC7BF"/>
      </a:hlink>
      <a:folHlink>
        <a:srgbClr val="BFBFBF"/>
      </a:folHlink>
    </a:clrScheme>
    <a:fontScheme name="DFYTemplateBlaa">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FF66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altLang="da-DK" sz="24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FF66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altLang="da-DK" sz="24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DFYTemplateBlaa 1">
        <a:dk1>
          <a:srgbClr val="000000"/>
        </a:dk1>
        <a:lt1>
          <a:srgbClr val="FFFFFF"/>
        </a:lt1>
        <a:dk2>
          <a:srgbClr val="000000"/>
        </a:dk2>
        <a:lt2>
          <a:srgbClr val="C41154"/>
        </a:lt2>
        <a:accent1>
          <a:srgbClr val="DEB92C"/>
        </a:accent1>
        <a:accent2>
          <a:srgbClr val="A8BEC4"/>
        </a:accent2>
        <a:accent3>
          <a:srgbClr val="FFFFFF"/>
        </a:accent3>
        <a:accent4>
          <a:srgbClr val="000000"/>
        </a:accent4>
        <a:accent5>
          <a:srgbClr val="ECD9AC"/>
        </a:accent5>
        <a:accent6>
          <a:srgbClr val="98ACB1"/>
        </a:accent6>
        <a:hlink>
          <a:srgbClr val="CEC7BF"/>
        </a:hlink>
        <a:folHlink>
          <a:srgbClr val="BFBFB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æsentation1" id="{F6D47975-6C6A-4FC2-BDF3-0E780BE4D6BB}" vid="{CCDBFDB6-B94B-4C4B-8BDA-780E29023854}"/>
    </a:ext>
  </a:ext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ont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E3885CC083B7A41864F2F1E239007F1" ma:contentTypeVersion="4" ma:contentTypeDescription="Create a new document." ma:contentTypeScope="" ma:versionID="e469d13f65434dde200991e70e814762">
  <xsd:schema xmlns:xsd="http://www.w3.org/2001/XMLSchema" xmlns:xs="http://www.w3.org/2001/XMLSchema" xmlns:p="http://schemas.microsoft.com/office/2006/metadata/properties" xmlns:ns2="87a71376-877a-4508-8a89-ba933e91b9c9" targetNamespace="http://schemas.microsoft.com/office/2006/metadata/properties" ma:root="true" ma:fieldsID="07fcd41a2098f309acc9129b6c2a6c2a" ns2:_="">
    <xsd:import namespace="87a71376-877a-4508-8a89-ba933e91b9c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a71376-877a-4508-8a89-ba933e91b9c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F1E418D-7481-472C-AE54-D8C7E31261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a71376-877a-4508-8a89-ba933e91b9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AFA22B1-1197-4CA2-973D-7FB5EA7602B6}">
  <ds:schemaRefs>
    <ds:schemaRef ds:uri="http://schemas.microsoft.com/office/2006/metadata/properties"/>
    <ds:schemaRef ds:uri="http://schemas.microsoft.com/office/2006/documentManagement/types"/>
    <ds:schemaRef ds:uri="87a71376-877a-4508-8a89-ba933e91b9c9"/>
    <ds:schemaRef ds:uri="http://purl.org/dc/dcmitype/"/>
    <ds:schemaRef ds:uri="http://schemas.openxmlformats.org/package/2006/metadata/core-properties"/>
    <ds:schemaRef ds:uri="http://www.w3.org/XML/1998/namespace"/>
    <ds:schemaRef ds:uri="http://schemas.microsoft.com/office/infopath/2007/PartnerControls"/>
    <ds:schemaRef ds:uri="http://purl.org/dc/terms/"/>
    <ds:schemaRef ds:uri="http://purl.org/dc/elements/1.1/"/>
  </ds:schemaRefs>
</ds:datastoreItem>
</file>

<file path=customXml/itemProps3.xml><?xml version="1.0" encoding="utf-8"?>
<ds:datastoreItem xmlns:ds="http://schemas.openxmlformats.org/officeDocument/2006/customXml" ds:itemID="{33CC9319-9FC5-4403-AD18-F96F6027051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3</TotalTime>
  <Words>2883</Words>
  <Application>Microsoft Office PowerPoint</Application>
  <PresentationFormat>Skærmshow (4:3)</PresentationFormat>
  <Paragraphs>325</Paragraphs>
  <Slides>33</Slides>
  <Notes>17</Notes>
  <HiddenSlides>0</HiddenSlides>
  <MMClips>0</MMClips>
  <ScaleCrop>false</ScaleCrop>
  <HeadingPairs>
    <vt:vector size="6" baseType="variant">
      <vt:variant>
        <vt:lpstr>Benyttede skrifttyper</vt:lpstr>
      </vt:variant>
      <vt:variant>
        <vt:i4>1</vt:i4>
      </vt:variant>
      <vt:variant>
        <vt:lpstr>Tema</vt:lpstr>
      </vt:variant>
      <vt:variant>
        <vt:i4>1</vt:i4>
      </vt:variant>
      <vt:variant>
        <vt:lpstr>Slidetitler</vt:lpstr>
      </vt:variant>
      <vt:variant>
        <vt:i4>33</vt:i4>
      </vt:variant>
    </vt:vector>
  </HeadingPairs>
  <TitlesOfParts>
    <vt:vector size="35" baseType="lpstr">
      <vt:lpstr>Arial</vt:lpstr>
      <vt:lpstr>DFYTemplateBlaa</vt:lpstr>
      <vt:lpstr> Gruppemøde om det regionale forlig</vt:lpstr>
      <vt:lpstr>OK26 – forhandlingsprocessen</vt:lpstr>
      <vt:lpstr>OK26 – AC-fællesskabets afsæt og strategi  for forhandlingerne</vt:lpstr>
      <vt:lpstr>Hvad fik vi?</vt:lpstr>
      <vt:lpstr>Hvad fik vi ikke?</vt:lpstr>
      <vt:lpstr>Hvad fik vi afværget?</vt:lpstr>
      <vt:lpstr>Løn</vt:lpstr>
      <vt:lpstr>Økonomisk ramme og lønudvikling i overenskomsten for regionerne</vt:lpstr>
      <vt:lpstr>Økonomisk ramme og lønudvikling i overenskomsten for regionerne (fortsat)</vt:lpstr>
      <vt:lpstr>Økonomisk ramme og lønudvikling i overenskomsten for regionerne (fortsat)</vt:lpstr>
      <vt:lpstr>Løn – lokal løndannelse</vt:lpstr>
      <vt:lpstr>Lokal løndannelse</vt:lpstr>
      <vt:lpstr>Fritvalgslønkonto og en frihedsordning </vt:lpstr>
      <vt:lpstr>Fritvalgslønkonto og en frihedsordning</vt:lpstr>
      <vt:lpstr>Fritvalgskonto</vt:lpstr>
      <vt:lpstr>Fritvalgskonto</vt:lpstr>
      <vt:lpstr>Forbedring af familierettigheder</vt:lpstr>
      <vt:lpstr>Forbedring af muligheden for at holde barn syg</vt:lpstr>
      <vt:lpstr>Forbedring af fravær af familiemæssige årsager</vt:lpstr>
      <vt:lpstr>Fravær af familiemæssige årsager Virkning fra 1. april 2026</vt:lpstr>
      <vt:lpstr>Fravær af familiemæssige årsager</vt:lpstr>
      <vt:lpstr>Arbejdstid</vt:lpstr>
      <vt:lpstr>Arbejdstid</vt:lpstr>
      <vt:lpstr>Arbejdstid – deltidsdommen </vt:lpstr>
      <vt:lpstr>Arbejdstid - fortsat</vt:lpstr>
      <vt:lpstr>TR</vt:lpstr>
      <vt:lpstr>TR </vt:lpstr>
      <vt:lpstr>Arbejdsmiljø</vt:lpstr>
      <vt:lpstr>Arbejdsmiljø</vt:lpstr>
      <vt:lpstr>Kompetenceudvikling</vt:lpstr>
      <vt:lpstr>Kompetenceudvikling</vt:lpstr>
      <vt:lpstr>Hvad fik vi helt kort?</vt:lpstr>
      <vt:lpstr>Hovedbestyrelsens anbefaling ved urafstemning 13. – 27. marts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HB-møde mandag 6. marts 2023</dc:title>
  <dc:creator>Niels Erik Kaaber Rasmussen</dc:creator>
  <cp:lastModifiedBy>Martin Lægg</cp:lastModifiedBy>
  <cp:revision>76</cp:revision>
  <cp:lastPrinted>2007-05-29T09:20:25Z</cp:lastPrinted>
  <dcterms:created xsi:type="dcterms:W3CDTF">2023-03-06T12:03:11Z</dcterms:created>
  <dcterms:modified xsi:type="dcterms:W3CDTF">2026-03-24T08:46:48Z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0x0101007E3885CC083B7A41864F2F1E239007F1</vt:lpwstr>
  </property>
</Properties>
</file>