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p:sldMasterIdLst>
    <p:sldMasterId id="2147483648" r:id="rId4"/>
  </p:sldMasterIdLst>
  <p:notesMasterIdLst>
    <p:notesMasterId r:id="rId32"/>
  </p:notesMasterIdLst>
  <p:sldIdLst>
    <p:sldId id="743" r:id="rId5"/>
    <p:sldId id="809" r:id="rId6"/>
    <p:sldId id="756" r:id="rId7"/>
    <p:sldId id="763" r:id="rId8"/>
    <p:sldId id="764" r:id="rId9"/>
    <p:sldId id="765" r:id="rId10"/>
    <p:sldId id="766" r:id="rId11"/>
    <p:sldId id="802" r:id="rId12"/>
    <p:sldId id="268" r:id="rId13"/>
    <p:sldId id="775" r:id="rId14"/>
    <p:sldId id="753" r:id="rId15"/>
    <p:sldId id="759" r:id="rId16"/>
    <p:sldId id="784" r:id="rId17"/>
    <p:sldId id="785" r:id="rId18"/>
    <p:sldId id="794" r:id="rId19"/>
    <p:sldId id="791" r:id="rId20"/>
    <p:sldId id="792" r:id="rId21"/>
    <p:sldId id="801" r:id="rId22"/>
    <p:sldId id="758" r:id="rId23"/>
    <p:sldId id="810" r:id="rId24"/>
    <p:sldId id="811" r:id="rId25"/>
    <p:sldId id="783" r:id="rId26"/>
    <p:sldId id="771" r:id="rId27"/>
    <p:sldId id="779" r:id="rId28"/>
    <p:sldId id="269" r:id="rId29"/>
    <p:sldId id="807" r:id="rId30"/>
    <p:sldId id="282" r:id="rId31"/>
  </p:sldIdLst>
  <p:sldSz cx="9144000" cy="6858000" type="screen4x3"/>
  <p:notesSz cx="6805613" cy="9939338"/>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1154"/>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70" autoAdjust="0"/>
    <p:restoredTop sz="70981" autoAdjust="0"/>
  </p:normalViewPr>
  <p:slideViewPr>
    <p:cSldViewPr>
      <p:cViewPr varScale="1">
        <p:scale>
          <a:sx n="77" d="100"/>
          <a:sy n="77" d="100"/>
        </p:scale>
        <p:origin x="1086" y="51"/>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AC9E50A-DE62-C761-0BE7-0DD2BB2C4315}"/>
              </a:ext>
            </a:extLst>
          </p:cNvPr>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da-DK"/>
          </a:p>
        </p:txBody>
      </p:sp>
      <p:sp>
        <p:nvSpPr>
          <p:cNvPr id="24579" name="Rectangle 3">
            <a:extLst>
              <a:ext uri="{FF2B5EF4-FFF2-40B4-BE49-F238E27FC236}">
                <a16:creationId xmlns:a16="http://schemas.microsoft.com/office/drawing/2014/main" id="{8B728D7B-F931-53B8-74DB-DF84467FE68C}"/>
              </a:ext>
            </a:extLst>
          </p:cNvPr>
          <p:cNvSpPr>
            <a:spLocks noGrp="1" noChangeArrowheads="1"/>
          </p:cNvSpPr>
          <p:nvPr>
            <p:ph type="dt" idx="1"/>
          </p:nvPr>
        </p:nvSpPr>
        <p:spPr bwMode="auto">
          <a:xfrm>
            <a:off x="385445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da-DK"/>
          </a:p>
        </p:txBody>
      </p:sp>
      <p:sp>
        <p:nvSpPr>
          <p:cNvPr id="3076" name="Rectangle 4">
            <a:extLst>
              <a:ext uri="{FF2B5EF4-FFF2-40B4-BE49-F238E27FC236}">
                <a16:creationId xmlns:a16="http://schemas.microsoft.com/office/drawing/2014/main" id="{3CB6724B-0F41-B970-BE59-78E70D869E2F}"/>
              </a:ext>
            </a:extLst>
          </p:cNvPr>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a:extLst>
              <a:ext uri="{FF2B5EF4-FFF2-40B4-BE49-F238E27FC236}">
                <a16:creationId xmlns:a16="http://schemas.microsoft.com/office/drawing/2014/main" id="{786F2953-EF38-B577-87FF-C00A314E03F3}"/>
              </a:ext>
            </a:extLst>
          </p:cNvPr>
          <p:cNvSpPr>
            <a:spLocks noGrp="1" noChangeArrowheads="1"/>
          </p:cNvSpPr>
          <p:nvPr>
            <p:ph type="body" sz="quarter" idx="3"/>
          </p:nvPr>
        </p:nvSpPr>
        <p:spPr bwMode="auto">
          <a:xfrm>
            <a:off x="681038" y="4721225"/>
            <a:ext cx="544353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da-DK" noProof="0"/>
              <a:t>Click to edit Master text styles</a:t>
            </a:r>
          </a:p>
          <a:p>
            <a:pPr lvl="1"/>
            <a:r>
              <a:rPr lang="en-US" altLang="da-DK" noProof="0"/>
              <a:t>Second level</a:t>
            </a:r>
          </a:p>
          <a:p>
            <a:pPr lvl="2"/>
            <a:r>
              <a:rPr lang="en-US" altLang="da-DK" noProof="0"/>
              <a:t>Third level</a:t>
            </a:r>
          </a:p>
          <a:p>
            <a:pPr lvl="3"/>
            <a:r>
              <a:rPr lang="en-US" altLang="da-DK" noProof="0"/>
              <a:t>Fourth level</a:t>
            </a:r>
          </a:p>
          <a:p>
            <a:pPr lvl="4"/>
            <a:r>
              <a:rPr lang="en-US" altLang="da-DK" noProof="0"/>
              <a:t>Fifth level</a:t>
            </a:r>
          </a:p>
        </p:txBody>
      </p:sp>
      <p:sp>
        <p:nvSpPr>
          <p:cNvPr id="24582" name="Rectangle 6">
            <a:extLst>
              <a:ext uri="{FF2B5EF4-FFF2-40B4-BE49-F238E27FC236}">
                <a16:creationId xmlns:a16="http://schemas.microsoft.com/office/drawing/2014/main" id="{BF30DA26-855D-FFE1-6FAA-783E5C600CC1}"/>
              </a:ext>
            </a:extLst>
          </p:cNvPr>
          <p:cNvSpPr>
            <a:spLocks noGrp="1" noChangeArrowheads="1"/>
          </p:cNvSpPr>
          <p:nvPr>
            <p:ph type="ftr" sz="quarter" idx="4"/>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da-DK"/>
          </a:p>
        </p:txBody>
      </p:sp>
      <p:sp>
        <p:nvSpPr>
          <p:cNvPr id="24583" name="Rectangle 7">
            <a:extLst>
              <a:ext uri="{FF2B5EF4-FFF2-40B4-BE49-F238E27FC236}">
                <a16:creationId xmlns:a16="http://schemas.microsoft.com/office/drawing/2014/main" id="{F1773D64-BDC6-C198-0CB9-7EE765AFA85A}"/>
              </a:ext>
            </a:extLst>
          </p:cNvPr>
          <p:cNvSpPr>
            <a:spLocks noGrp="1" noChangeArrowheads="1"/>
          </p:cNvSpPr>
          <p:nvPr>
            <p:ph type="sldNum" sz="quarter" idx="5"/>
          </p:nvPr>
        </p:nvSpPr>
        <p:spPr bwMode="auto">
          <a:xfrm>
            <a:off x="385445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5CCE30C-A6EF-4598-A331-1C964BEC415A}" type="slidenum">
              <a:rPr lang="en-US" altLang="da-DK"/>
              <a:pPr/>
              <a:t>‹nr.›</a:t>
            </a:fld>
            <a:endParaRPr lang="en-US" altLang="da-D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Tale til </a:t>
            </a:r>
            <a:r>
              <a:rPr lang="da-DK"/>
              <a:t>TR møderne - Dette </a:t>
            </a:r>
            <a:r>
              <a:rPr lang="da-DK" dirty="0"/>
              <a:t>møde omhandler formidling af de tre offentlige forlig – det kommunale, regionale og statslige område.</a:t>
            </a:r>
          </a:p>
          <a:p>
            <a:endParaRPr lang="da-DK" dirty="0"/>
          </a:p>
          <a:p>
            <a:r>
              <a:rPr lang="da-DK" dirty="0"/>
              <a:t>Selve forligsteksterne ligger på vores hjemmeside – på dette møde dykker vi ned i de emner, som er mest relevante for jer, samt giver et overblik over, hvordan overenskomstkravene er landet.</a:t>
            </a:r>
          </a:p>
          <a:p>
            <a:endParaRPr lang="da-DK" dirty="0"/>
          </a:p>
          <a:p>
            <a:r>
              <a:rPr lang="da-DK" dirty="0"/>
              <a:t>Vi håber, at disse slides kan hjælpe jer til dialogen med jeres kolleger på arbejdspladsen forud for urafstemningen.</a:t>
            </a:r>
          </a:p>
          <a:p>
            <a:endParaRPr lang="da-DK" dirty="0"/>
          </a:p>
          <a:p>
            <a:r>
              <a:rPr lang="da-DK" dirty="0"/>
              <a:t>Her på mødet gennemgår vi alle forligene samlet, da der er TR fra alle de 3 områder.</a:t>
            </a:r>
          </a:p>
          <a:p>
            <a:endParaRPr lang="da-DK" dirty="0"/>
          </a:p>
          <a:p>
            <a:endParaRPr lang="da-DK" sz="1200" b="0" kern="1200" dirty="0">
              <a:solidFill>
                <a:schemeClr val="tx1"/>
              </a:solidFill>
              <a:effectLst/>
              <a:latin typeface="Arial" panose="020B0604020202020204" pitchFamily="34" charset="0"/>
              <a:ea typeface="+mn-ea"/>
              <a:cs typeface="+mn-cs"/>
            </a:endParaRPr>
          </a:p>
          <a:p>
            <a:r>
              <a:rPr lang="da-DK" sz="1200" b="0" kern="1200" dirty="0">
                <a:solidFill>
                  <a:schemeClr val="tx1"/>
                </a:solidFill>
                <a:effectLst/>
                <a:latin typeface="Arial" panose="020B0604020202020204" pitchFamily="34" charset="0"/>
                <a:ea typeface="+mn-ea"/>
                <a:cs typeface="+mn-cs"/>
              </a:rPr>
              <a:t> </a:t>
            </a:r>
          </a:p>
          <a:p>
            <a:endParaRPr lang="da-DK" dirty="0"/>
          </a:p>
        </p:txBody>
      </p:sp>
      <p:sp>
        <p:nvSpPr>
          <p:cNvPr id="4" name="Pladsholder til slidenummer 3"/>
          <p:cNvSpPr>
            <a:spLocks noGrp="1"/>
          </p:cNvSpPr>
          <p:nvPr>
            <p:ph type="sldNum" sz="quarter" idx="5"/>
          </p:nvPr>
        </p:nvSpPr>
        <p:spPr/>
        <p:txBody>
          <a:bodyPr/>
          <a:lstStyle/>
          <a:p>
            <a:pPr>
              <a:defRPr/>
            </a:pPr>
            <a:fld id="{CA16CF01-61A9-4B72-8A1B-C2E417F29731}" type="slidenum">
              <a:rPr lang="en-US" altLang="da-DK" smtClean="0"/>
              <a:pPr>
                <a:defRPr/>
              </a:pPr>
              <a:t>1</a:t>
            </a:fld>
            <a:endParaRPr lang="en-US" altLang="da-DK"/>
          </a:p>
        </p:txBody>
      </p:sp>
    </p:spTree>
    <p:extLst>
      <p:ext uri="{BB962C8B-B14F-4D97-AF65-F5344CB8AC3E}">
        <p14:creationId xmlns:p14="http://schemas.microsoft.com/office/powerpoint/2010/main" val="2320122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Parterne er enige om, at kompensation for manglende overholdelse af reglerne om ugentlig arbejdstid (48-timers-reglen) skal være godtgørelse til den enkelte ansatte. Der er enighed om at indsætte en bestemmelse om godtgørelse i § 5 i aftale om visse aspekter i forbindelse med tilrettelæggelse af arbejdstiden. Godtgørelsen erstatter godtgørelse efter § 8 i lov om gennemførelse af dele af arbejdstidsdirektivet og træder i stedet for bod.</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Der er enighed om, at godtgørelsen fastsættes i henhold til den til enhver tid gældende praksis efter arbejdstidsloven.</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I aftale om visse aspekter i forbindelse med tilrettelæggelse af arbejdstiden indsættes i § 5, som nyt stk. 5:</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a:t>
            </a:r>
            <a:r>
              <a:rPr lang="da-DK" sz="1200" i="1" kern="1200" dirty="0">
                <a:solidFill>
                  <a:schemeClr val="tx1"/>
                </a:solidFill>
                <a:effectLst/>
                <a:latin typeface="Arial" panose="020B0604020202020204" pitchFamily="34" charset="0"/>
                <a:ea typeface="+mn-ea"/>
                <a:cs typeface="+mn-cs"/>
              </a:rPr>
              <a:t>Stk. 5</a:t>
            </a:r>
            <a:r>
              <a:rPr lang="da-DK" sz="1200" kern="1200" dirty="0">
                <a:solidFill>
                  <a:schemeClr val="tx1"/>
                </a:solidFill>
                <a:effectLst/>
                <a:latin typeface="Arial" panose="020B0604020202020204" pitchFamily="34" charset="0"/>
                <a:ea typeface="+mn-ea"/>
                <a:cs typeface="+mn-cs"/>
              </a:rPr>
              <a:t>. Ved manglende overholdelse af reglerne i § 5, stk. 2 og 3, kan en ansat tilkendes en godtgørelse. Uenighed om en eventuel overtrædelse af bestemmelserne, herunder om fastsættelsen af en eventuel godtgørelse, afklares ved mægling og voldgift. Der kan ikke under en voldgiftssag eller ved sag anlagt ved Arbejdsretten pålægges bod.”</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19</a:t>
            </a:fld>
            <a:endParaRPr lang="en-US" altLang="da-DK"/>
          </a:p>
        </p:txBody>
      </p:sp>
    </p:spTree>
    <p:extLst>
      <p:ext uri="{BB962C8B-B14F-4D97-AF65-F5344CB8AC3E}">
        <p14:creationId xmlns:p14="http://schemas.microsoft.com/office/powerpoint/2010/main" val="2480544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01924-2410-1157-5D3B-3C068525C281}"/>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C41D3E55-068E-DE23-E46F-7B7828A35375}"/>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9D2DCFDC-5169-DE2E-BE87-496EF361D50F}"/>
              </a:ext>
            </a:extLst>
          </p:cNvPr>
          <p:cNvSpPr>
            <a:spLocks noGrp="1"/>
          </p:cNvSpPr>
          <p:nvPr>
            <p:ph type="body" idx="1"/>
          </p:nvPr>
        </p:nvSpPr>
        <p:spPr/>
        <p:txBody>
          <a:bodyPr/>
          <a:lstStyle/>
          <a:p>
            <a:r>
              <a:rPr lang="da-DK" dirty="0"/>
              <a:t>Staten:</a:t>
            </a:r>
          </a:p>
          <a:p>
            <a:r>
              <a:rPr lang="da-DK" sz="1200" kern="1200" dirty="0">
                <a:solidFill>
                  <a:schemeClr val="tx1"/>
                </a:solidFill>
                <a:effectLst/>
                <a:latin typeface="Arial" panose="020B0604020202020204" pitchFamily="34" charset="0"/>
                <a:ea typeface="+mn-ea"/>
                <a:cs typeface="+mn-cs"/>
              </a:rPr>
              <a:t>Der afsættes i alt 12 mio. kr. Midlerne dækker udgifter til en efterfølgende forhandling og aftale om implementering af voldgiftsrettens dom af 4. februar 2026 på statens område. Omkostninger for de fire centralorganisationer fordeles efter sædvanlig anvendt nytteprincip.</a:t>
            </a:r>
          </a:p>
          <a:p>
            <a:r>
              <a:rPr lang="da-DK" sz="1200" kern="1200" dirty="0">
                <a:solidFill>
                  <a:schemeClr val="tx1"/>
                </a:solidFill>
                <a:effectLst/>
                <a:latin typeface="Arial" panose="020B0604020202020204" pitchFamily="34" charset="0"/>
                <a:ea typeface="+mn-ea"/>
                <a:cs typeface="+mn-cs"/>
              </a:rPr>
              <a:t>Parterne aftaler senest 1. april 2026 en proces for håndtering af krav om efterbetaling som følge af resultatet af kendelsen 4. februar 2026.</a:t>
            </a:r>
          </a:p>
          <a:p>
            <a:r>
              <a:rPr lang="da-DK" sz="1200" kern="1200" dirty="0">
                <a:solidFill>
                  <a:schemeClr val="tx1"/>
                </a:solidFill>
                <a:effectLst/>
                <a:latin typeface="Arial" panose="020B0604020202020204" pitchFamily="34" charset="0"/>
                <a:ea typeface="+mn-ea"/>
                <a:cs typeface="+mn-cs"/>
              </a:rPr>
              <a:t> </a:t>
            </a:r>
          </a:p>
          <a:p>
            <a:r>
              <a:rPr lang="da-DK" sz="1200" kern="1200" dirty="0">
                <a:solidFill>
                  <a:schemeClr val="tx1"/>
                </a:solidFill>
                <a:effectLst/>
                <a:latin typeface="Arial" panose="020B0604020202020204" pitchFamily="34" charset="0"/>
                <a:ea typeface="+mn-ea"/>
                <a:cs typeface="+mn-cs"/>
              </a:rPr>
              <a:t>Parterne er enige om at fremme behandlingen af sager mest muligt, og processen skal så vidt muligt tilrettelægges, så de lokale parter kan håndtere de enkelte sager indenfor en fast og ensartet ramme.</a:t>
            </a:r>
          </a:p>
          <a:p>
            <a:r>
              <a:rPr lang="da-DK" sz="1200" kern="1200" dirty="0">
                <a:solidFill>
                  <a:schemeClr val="tx1"/>
                </a:solidFill>
                <a:effectLst/>
                <a:latin typeface="Arial" panose="020B0604020202020204" pitchFamily="34" charset="0"/>
                <a:ea typeface="+mn-ea"/>
                <a:cs typeface="+mn-cs"/>
              </a:rPr>
              <a:t> </a:t>
            </a:r>
            <a:endParaRPr lang="da-DK" dirty="0"/>
          </a:p>
          <a:p>
            <a:endParaRPr lang="da-DK" dirty="0"/>
          </a:p>
          <a:p>
            <a:r>
              <a:rPr lang="da-DK" dirty="0"/>
              <a:t>VIGTIGT – det er en sejr, at vi har kunnet fastholde honorering 1:1,5, da arbejdsgiver havde ønske om at ændre denne honorering, hvis dommen blev som ovenfor.</a:t>
            </a:r>
          </a:p>
        </p:txBody>
      </p:sp>
      <p:sp>
        <p:nvSpPr>
          <p:cNvPr id="4" name="Pladsholder til slidenummer 3">
            <a:extLst>
              <a:ext uri="{FF2B5EF4-FFF2-40B4-BE49-F238E27FC236}">
                <a16:creationId xmlns:a16="http://schemas.microsoft.com/office/drawing/2014/main" id="{9AB7A5DD-F9B9-3387-6E7A-A02AE04CC4D3}"/>
              </a:ext>
            </a:extLst>
          </p:cNvPr>
          <p:cNvSpPr>
            <a:spLocks noGrp="1"/>
          </p:cNvSpPr>
          <p:nvPr>
            <p:ph type="sldNum" sz="quarter" idx="5"/>
          </p:nvPr>
        </p:nvSpPr>
        <p:spPr/>
        <p:txBody>
          <a:bodyPr/>
          <a:lstStyle/>
          <a:p>
            <a:fld id="{15CCE30C-A6EF-4598-A331-1C964BEC415A}" type="slidenum">
              <a:rPr lang="en-US" altLang="da-DK" smtClean="0"/>
              <a:pPr/>
              <a:t>21</a:t>
            </a:fld>
            <a:endParaRPr lang="en-US" altLang="da-DK"/>
          </a:p>
        </p:txBody>
      </p:sp>
    </p:spTree>
    <p:extLst>
      <p:ext uri="{BB962C8B-B14F-4D97-AF65-F5344CB8AC3E}">
        <p14:creationId xmlns:p14="http://schemas.microsoft.com/office/powerpoint/2010/main" val="2271843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kern="1200" dirty="0">
                <a:solidFill>
                  <a:schemeClr val="tx1"/>
                </a:solidFill>
                <a:effectLst/>
                <a:latin typeface="Arial" panose="020B0604020202020204" pitchFamily="34" charset="0"/>
                <a:ea typeface="+mn-ea"/>
                <a:cs typeface="+mn-cs"/>
              </a:rPr>
              <a:t>Stat:</a:t>
            </a:r>
          </a:p>
          <a:p>
            <a:r>
              <a:rPr lang="da-DK" sz="1200" kern="1200" dirty="0">
                <a:solidFill>
                  <a:schemeClr val="tx1"/>
                </a:solidFill>
                <a:effectLst/>
                <a:latin typeface="Arial" panose="020B0604020202020204" pitchFamily="34" charset="0"/>
                <a:ea typeface="+mn-ea"/>
                <a:cs typeface="+mn-cs"/>
              </a:rPr>
              <a:t> </a:t>
            </a:r>
          </a:p>
          <a:p>
            <a:pPr lvl="0"/>
            <a:r>
              <a:rPr lang="da-DK" sz="1200" b="1" kern="1200" dirty="0">
                <a:solidFill>
                  <a:schemeClr val="tx1"/>
                </a:solidFill>
                <a:effectLst/>
                <a:latin typeface="Arial" panose="020B0604020202020204" pitchFamily="34" charset="0"/>
                <a:ea typeface="+mn-ea"/>
                <a:cs typeface="+mn-cs"/>
              </a:rPr>
              <a:t>Tidlig indsats for langtidssygemeldte</a:t>
            </a:r>
            <a:br>
              <a:rPr lang="da-DK" sz="1200" kern="1200" dirty="0">
                <a:solidFill>
                  <a:schemeClr val="tx1"/>
                </a:solidFill>
                <a:effectLst/>
                <a:latin typeface="Arial" panose="020B0604020202020204" pitchFamily="34" charset="0"/>
                <a:ea typeface="+mn-ea"/>
                <a:cs typeface="+mn-cs"/>
              </a:rPr>
            </a:br>
            <a:r>
              <a:rPr lang="da-DK" sz="1200" kern="1200" dirty="0">
                <a:solidFill>
                  <a:schemeClr val="tx1"/>
                </a:solidFill>
                <a:effectLst/>
                <a:latin typeface="Arial" panose="020B0604020202020204" pitchFamily="34" charset="0"/>
                <a:ea typeface="+mn-ea"/>
                <a:cs typeface="+mn-cs"/>
              </a:rPr>
              <a:t>Parterne er enige om at anmode om at indgå i det arbejde, der ved OK26 er aftalt mellem parterne på det statslige forhandlingsområde i overenskomstperioden om: </a:t>
            </a:r>
          </a:p>
          <a:p>
            <a:r>
              <a:rPr lang="da-DK" sz="1200" kern="1200" dirty="0">
                <a:solidFill>
                  <a:schemeClr val="tx1"/>
                </a:solidFill>
                <a:effectLst/>
                <a:latin typeface="Arial" panose="020B0604020202020204" pitchFamily="34" charset="0"/>
                <a:ea typeface="+mn-ea"/>
                <a:cs typeface="+mn-cs"/>
              </a:rPr>
              <a:t>”.. </a:t>
            </a:r>
            <a:r>
              <a:rPr lang="da-DK" sz="1200" i="1" kern="1200" dirty="0">
                <a:solidFill>
                  <a:schemeClr val="tx1"/>
                </a:solidFill>
                <a:effectLst/>
                <a:latin typeface="Arial" panose="020B0604020202020204" pitchFamily="34" charset="0"/>
                <a:ea typeface="+mn-ea"/>
                <a:cs typeface="+mn-cs"/>
              </a:rPr>
              <a:t>at afdække muligheder og barrierer ved at etablere et samarbejde mellem ansættelsesmyndighederne og pensionsselskaberne, hvor pensionsselskabernes tilbud til sygemeldte medarbejdere kan bringes i spil. </a:t>
            </a:r>
            <a:endParaRPr lang="da-DK" sz="1200" kern="1200" dirty="0">
              <a:solidFill>
                <a:schemeClr val="tx1"/>
              </a:solidFill>
              <a:effectLst/>
              <a:latin typeface="Arial" panose="020B0604020202020204" pitchFamily="34" charset="0"/>
              <a:ea typeface="+mn-ea"/>
              <a:cs typeface="+mn-cs"/>
            </a:endParaRPr>
          </a:p>
          <a:p>
            <a:r>
              <a:rPr lang="da-DK" sz="1200" i="1" kern="1200" dirty="0">
                <a:solidFill>
                  <a:schemeClr val="tx1"/>
                </a:solidFill>
                <a:effectLst/>
                <a:latin typeface="Arial" panose="020B0604020202020204" pitchFamily="34" charset="0"/>
                <a:ea typeface="+mn-ea"/>
                <a:cs typeface="+mn-cs"/>
              </a:rPr>
              <a:t>Dialogen vil tage udgangspunkt i en administrativ, systemteknisk og juridisk afdækning med involvering af relevante aktører, herunder udvalgte pensionsselskaber</a:t>
            </a:r>
            <a:r>
              <a:rPr lang="da-DK" sz="1200" kern="1200" dirty="0">
                <a:solidFill>
                  <a:schemeClr val="tx1"/>
                </a:solidFill>
                <a:effectLst/>
                <a:latin typeface="Arial" panose="020B0604020202020204" pitchFamily="34" charset="0"/>
                <a:ea typeface="+mn-ea"/>
                <a:cs typeface="+mn-cs"/>
              </a:rPr>
              <a:t>.”</a:t>
            </a:r>
          </a:p>
          <a:p>
            <a:br>
              <a:rPr lang="da-DK" dirty="0"/>
            </a:br>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23</a:t>
            </a:fld>
            <a:endParaRPr lang="en-US" altLang="da-DK"/>
          </a:p>
        </p:txBody>
      </p:sp>
    </p:spTree>
    <p:extLst>
      <p:ext uri="{BB962C8B-B14F-4D97-AF65-F5344CB8AC3E}">
        <p14:creationId xmlns:p14="http://schemas.microsoft.com/office/powerpoint/2010/main" val="1836254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26</a:t>
            </a:fld>
            <a:endParaRPr lang="en-US" altLang="da-DK"/>
          </a:p>
        </p:txBody>
      </p:sp>
    </p:spTree>
    <p:extLst>
      <p:ext uri="{BB962C8B-B14F-4D97-AF65-F5344CB8AC3E}">
        <p14:creationId xmlns:p14="http://schemas.microsoft.com/office/powerpoint/2010/main" val="3103714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4</a:t>
            </a:fld>
            <a:endParaRPr lang="en-US" altLang="da-DK"/>
          </a:p>
        </p:txBody>
      </p:sp>
    </p:spTree>
    <p:extLst>
      <p:ext uri="{BB962C8B-B14F-4D97-AF65-F5344CB8AC3E}">
        <p14:creationId xmlns:p14="http://schemas.microsoft.com/office/powerpoint/2010/main" val="1695682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Særlige prioriteringer: bl.a. penge til ansatte i forsvaret</a:t>
            </a:r>
          </a:p>
          <a:p>
            <a:endParaRPr lang="da-DK" dirty="0"/>
          </a:p>
          <a:p>
            <a:r>
              <a:rPr lang="da-DK" dirty="0"/>
              <a:t>Puljer m.v.: bl.a. penge til barsel, barn syg, </a:t>
            </a:r>
            <a:r>
              <a:rPr lang="da-DK" dirty="0" err="1"/>
              <a:t>fritvalgsordning</a:t>
            </a:r>
            <a:endParaRPr lang="da-DK" dirty="0"/>
          </a:p>
          <a:p>
            <a:r>
              <a:rPr lang="da-DK" dirty="0"/>
              <a:t> </a:t>
            </a:r>
          </a:p>
          <a:p>
            <a:r>
              <a:rPr lang="da-DK" dirty="0"/>
              <a:t>Anvendt til finansiering af overarbejdstidsbetaling til deltidsansatte og </a:t>
            </a:r>
            <a:r>
              <a:rPr lang="da-DK" dirty="0" err="1"/>
              <a:t>fritvalg</a:t>
            </a:r>
            <a:r>
              <a:rPr lang="da-DK" dirty="0"/>
              <a:t>.</a:t>
            </a:r>
          </a:p>
          <a:p>
            <a:endParaRPr lang="da-DK" dirty="0"/>
          </a:p>
          <a:p>
            <a:r>
              <a:rPr lang="da-DK" sz="1200" b="0" i="0" u="none" strike="noStrike" kern="1200" baseline="0" dirty="0">
                <a:solidFill>
                  <a:schemeClr val="tx1"/>
                </a:solidFill>
                <a:latin typeface="Arial" panose="020B0604020202020204" pitchFamily="34" charset="0"/>
                <a:ea typeface="+mn-ea"/>
                <a:cs typeface="+mn-cs"/>
              </a:rPr>
              <a:t>Reguleringsordningen der sikrer, at de offentligt ansattes løn stiger i takt med de privat ansattes – både i opadgående og nedadgående retning – videreføres og er en del af de generelle lønstigninger.</a:t>
            </a:r>
          </a:p>
          <a:p>
            <a:endParaRPr lang="da-DK" sz="1200" b="0" i="0" u="none" strike="noStrike" kern="1200" baseline="0" dirty="0">
              <a:solidFill>
                <a:schemeClr val="tx1"/>
              </a:solidFill>
              <a:latin typeface="Arial" panose="020B0604020202020204" pitchFamily="34"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da-DK" sz="1200" b="0" i="0" u="none" strike="noStrike" kern="1200" baseline="0" dirty="0">
                <a:solidFill>
                  <a:schemeClr val="tx1"/>
                </a:solidFill>
                <a:latin typeface="Arial" panose="020B0604020202020204" pitchFamily="34" charset="0"/>
                <a:ea typeface="+mn-ea"/>
                <a:cs typeface="+mn-cs"/>
              </a:rPr>
              <a:t>Forventningerne til reststigningerne er sat stabilt hen over perioden, da den nuværende lokale løndannelse fortsat består. De nye midler til lokal løn er et supplement – ikke en erstatning</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da-DK" sz="1200" b="0" i="0" u="none" strike="noStrike" kern="1200" baseline="0" dirty="0">
              <a:solidFill>
                <a:schemeClr val="tx1"/>
              </a:solidFill>
              <a:latin typeface="Arial" panose="020B0604020202020204" pitchFamily="34"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da-DK" dirty="0"/>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8</a:t>
            </a:fld>
            <a:endParaRPr lang="en-US" altLang="da-DK"/>
          </a:p>
        </p:txBody>
      </p:sp>
    </p:spTree>
    <p:extLst>
      <p:ext uri="{BB962C8B-B14F-4D97-AF65-F5344CB8AC3E}">
        <p14:creationId xmlns:p14="http://schemas.microsoft.com/office/powerpoint/2010/main" val="1557078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i="0" kern="1200" dirty="0">
                <a:solidFill>
                  <a:schemeClr val="tx1"/>
                </a:solidFill>
                <a:effectLst/>
                <a:latin typeface="Arial" panose="020B0604020202020204" pitchFamily="34" charset="0"/>
                <a:ea typeface="+mn-ea"/>
                <a:cs typeface="+mn-cs"/>
              </a:rPr>
              <a:t>Parterne ønsker at styrke den lokale løndannelse på statslige arbejdspladser.</a:t>
            </a:r>
          </a:p>
          <a:p>
            <a:r>
              <a:rPr lang="da-DK" sz="1200" i="0" kern="1200" dirty="0">
                <a:solidFill>
                  <a:schemeClr val="tx1"/>
                </a:solidFill>
                <a:effectLst/>
                <a:latin typeface="Arial" panose="020B0604020202020204" pitchFamily="34" charset="0"/>
                <a:ea typeface="+mn-ea"/>
                <a:cs typeface="+mn-cs"/>
              </a:rPr>
              <a:t>Målet er et mere fleksibelt og bæredygtigt system, hvor løn i højere grad kan tilpasses lokalt.</a:t>
            </a:r>
          </a:p>
          <a:p>
            <a:r>
              <a:rPr lang="da-DK" sz="1200" i="0" kern="1200" dirty="0">
                <a:solidFill>
                  <a:schemeClr val="tx1"/>
                </a:solidFill>
                <a:effectLst/>
                <a:latin typeface="Arial" panose="020B0604020202020204" pitchFamily="34" charset="0"/>
                <a:ea typeface="+mn-ea"/>
                <a:cs typeface="+mn-cs"/>
              </a:rPr>
              <a:t>Derfor afsættes en del af den økonomiske ramme til forhandling mellem de lokale parter på institutionerne.</a:t>
            </a:r>
          </a:p>
          <a:p>
            <a:r>
              <a:rPr lang="da-DK" sz="1200" i="0" kern="1200" dirty="0">
                <a:solidFill>
                  <a:schemeClr val="tx1"/>
                </a:solidFill>
                <a:effectLst/>
                <a:latin typeface="Arial" panose="020B0604020202020204" pitchFamily="34" charset="0"/>
                <a:ea typeface="+mn-ea"/>
                <a:cs typeface="+mn-cs"/>
              </a:rPr>
              <a:t>Samtidig arbejdes der på at forbedre funktionaliteten i de nye lønsystemer.</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9</a:t>
            </a:fld>
            <a:endParaRPr lang="en-US" altLang="da-DK"/>
          </a:p>
        </p:txBody>
      </p:sp>
    </p:spTree>
    <p:extLst>
      <p:ext uri="{BB962C8B-B14F-4D97-AF65-F5344CB8AC3E}">
        <p14:creationId xmlns:p14="http://schemas.microsoft.com/office/powerpoint/2010/main" val="3045211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sz="1200" b="0" i="0" u="none" strike="noStrike" kern="1200" baseline="0" dirty="0">
              <a:solidFill>
                <a:schemeClr val="tx1"/>
              </a:solidFill>
              <a:latin typeface="Arial" panose="020B0604020202020204" pitchFamily="34" charset="0"/>
              <a:ea typeface="+mn-ea"/>
              <a:cs typeface="+mn-cs"/>
            </a:endParaRPr>
          </a:p>
          <a:p>
            <a:r>
              <a:rPr lang="da-DK" sz="1200" kern="1200" dirty="0">
                <a:solidFill>
                  <a:schemeClr val="tx1"/>
                </a:solidFill>
                <a:effectLst/>
                <a:latin typeface="Arial" panose="020B0604020202020204" pitchFamily="34" charset="0"/>
                <a:ea typeface="+mn-ea"/>
                <a:cs typeface="+mn-cs"/>
              </a:rPr>
              <a:t>Hvis man ikke foretager et valg, så vil man modtage løbende lønudbetaling. Dog med undtagelse af særlige feriedage, som sættes ind på kontoen den 1. januar hvert år. Man kan hæve lige så meget og lidt af indestående, som man vil. Det skal dog ske i tilknytning til en begivenhed, som kan være ferie, </a:t>
            </a:r>
            <a:r>
              <a:rPr lang="da-DK" sz="1200" kern="1200" dirty="0" err="1">
                <a:solidFill>
                  <a:schemeClr val="tx1"/>
                </a:solidFill>
                <a:effectLst/>
                <a:latin typeface="Arial" panose="020B0604020202020204" pitchFamily="34" charset="0"/>
                <a:ea typeface="+mn-ea"/>
                <a:cs typeface="+mn-cs"/>
              </a:rPr>
              <a:t>fritvalgsdag</a:t>
            </a:r>
            <a:r>
              <a:rPr lang="da-DK" sz="1200" kern="1200" dirty="0">
                <a:solidFill>
                  <a:schemeClr val="tx1"/>
                </a:solidFill>
                <a:effectLst/>
                <a:latin typeface="Arial" panose="020B0604020202020204" pitchFamily="34" charset="0"/>
                <a:ea typeface="+mn-ea"/>
                <a:cs typeface="+mn-cs"/>
              </a:rPr>
              <a:t> eller anden overenskomstmæssig fridag. </a:t>
            </a:r>
          </a:p>
          <a:p>
            <a:r>
              <a:rPr lang="da-DK" sz="1200" kern="1200" dirty="0">
                <a:solidFill>
                  <a:schemeClr val="tx1"/>
                </a:solidFill>
                <a:effectLst/>
                <a:latin typeface="Arial" panose="020B0604020202020204" pitchFamily="34" charset="0"/>
                <a:ea typeface="+mn-ea"/>
                <a:cs typeface="+mn-cs"/>
              </a:rPr>
              <a:t>Kontoen tømmes ved udgangen af et kalenderår. Man kan vælge, at tømningen skal ske i form af en indbetaling til ens pensionsordningen. </a:t>
            </a:r>
          </a:p>
          <a:p>
            <a:r>
              <a:rPr lang="da-DK" sz="1200" kern="1200" dirty="0">
                <a:solidFill>
                  <a:schemeClr val="tx1"/>
                </a:solidFill>
                <a:effectLst/>
                <a:latin typeface="Arial" panose="020B0604020202020204" pitchFamily="34" charset="0"/>
                <a:ea typeface="+mn-ea"/>
                <a:cs typeface="+mn-cs"/>
              </a:rPr>
              <a:t>Tømning sker også ved fratræden. </a:t>
            </a:r>
          </a:p>
          <a:p>
            <a:r>
              <a:rPr lang="da-DK" dirty="0"/>
              <a:t>Midler fra </a:t>
            </a:r>
            <a:r>
              <a:rPr lang="da-DK" dirty="0" err="1"/>
              <a:t>Fritvalgs</a:t>
            </a:r>
            <a:r>
              <a:rPr lang="da-DK" dirty="0"/>
              <a:t> Lønkontoen kan udbetales ved afholdelse af ferie, særlige feriedage, </a:t>
            </a:r>
            <a:r>
              <a:rPr lang="da-DK" dirty="0" err="1"/>
              <a:t>fritvalgsdag</a:t>
            </a:r>
            <a:r>
              <a:rPr lang="da-DK" dirty="0"/>
              <a:t>, seniordage med lønfradrag og overenskomstmæssige fridage. Den ansatte vælger selv størrelsen på udbetalingen. </a:t>
            </a:r>
          </a:p>
          <a:p>
            <a:r>
              <a:rPr lang="da-DK" dirty="0"/>
              <a:t>Den ansatte skal hvert år inden 1. oktober træffe et valg om enten løbende månedlig udbetaling, opsparing på </a:t>
            </a:r>
            <a:r>
              <a:rPr lang="da-DK" dirty="0" err="1"/>
              <a:t>Fritvalgs</a:t>
            </a:r>
            <a:r>
              <a:rPr lang="da-DK" dirty="0"/>
              <a:t> Lønkontoen til anvendelse i forbindelse med afholdelse af frihed eller til løbende indbetaling til pensionsordning.</a:t>
            </a:r>
          </a:p>
          <a:p>
            <a:r>
              <a:rPr lang="da-DK" dirty="0"/>
              <a:t>Ved </a:t>
            </a:r>
            <a:r>
              <a:rPr lang="da-DK" dirty="0" err="1"/>
              <a:t>fritvalgsperiodens</a:t>
            </a:r>
            <a:r>
              <a:rPr lang="da-DK" dirty="0"/>
              <a:t> udløb den 31. december tømmes kontoen ved udbetaling, med mindre den ansatte vælger indbetaling til pensionsordning. Ved fratræden udbetales indestående på kontoen. </a:t>
            </a:r>
          </a:p>
          <a:p>
            <a:r>
              <a:rPr lang="da-DK" dirty="0"/>
              <a:t>Vedr. overførsel af dage til kommende periode skal aftales senest 1/9 i perioden.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11</a:t>
            </a:fld>
            <a:endParaRPr lang="en-US" altLang="da-DK"/>
          </a:p>
        </p:txBody>
      </p:sp>
    </p:spTree>
    <p:extLst>
      <p:ext uri="{BB962C8B-B14F-4D97-AF65-F5344CB8AC3E}">
        <p14:creationId xmlns:p14="http://schemas.microsoft.com/office/powerpoint/2010/main" val="4274864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a:p>
            <a:r>
              <a:rPr lang="da-DK" sz="1200" kern="1200" dirty="0">
                <a:solidFill>
                  <a:schemeClr val="tx1"/>
                </a:solidFill>
                <a:effectLst/>
                <a:latin typeface="Arial" panose="020B0604020202020204" pitchFamily="34" charset="0"/>
                <a:ea typeface="+mn-ea"/>
                <a:cs typeface="+mn-cs"/>
              </a:rPr>
              <a:t>Der er lønfradrag, når man holder dagene, men man kan bruge midler fra </a:t>
            </a:r>
            <a:r>
              <a:rPr lang="da-DK" sz="1200" kern="1200" dirty="0" err="1">
                <a:solidFill>
                  <a:schemeClr val="tx1"/>
                </a:solidFill>
                <a:effectLst/>
                <a:latin typeface="Arial" panose="020B0604020202020204" pitchFamily="34" charset="0"/>
                <a:ea typeface="+mn-ea"/>
                <a:cs typeface="+mn-cs"/>
              </a:rPr>
              <a:t>fritvalgslønkontoen</a:t>
            </a:r>
            <a:r>
              <a:rPr lang="da-DK" sz="1200" kern="1200" dirty="0">
                <a:solidFill>
                  <a:schemeClr val="tx1"/>
                </a:solidFill>
                <a:effectLst/>
                <a:latin typeface="Arial" panose="020B0604020202020204" pitchFamily="34" charset="0"/>
                <a:ea typeface="+mn-ea"/>
                <a:cs typeface="+mn-cs"/>
              </a:rPr>
              <a:t> til at afholde dagene eller holde dem uden løn. Seniordage og </a:t>
            </a:r>
            <a:r>
              <a:rPr lang="da-DK" sz="1200" kern="1200" dirty="0" err="1">
                <a:solidFill>
                  <a:schemeClr val="tx1"/>
                </a:solidFill>
                <a:effectLst/>
                <a:latin typeface="Arial" panose="020B0604020202020204" pitchFamily="34" charset="0"/>
                <a:ea typeface="+mn-ea"/>
                <a:cs typeface="+mn-cs"/>
              </a:rPr>
              <a:t>fritvalgsdage</a:t>
            </a:r>
            <a:r>
              <a:rPr lang="da-DK" sz="1200" kern="1200" dirty="0">
                <a:solidFill>
                  <a:schemeClr val="tx1"/>
                </a:solidFill>
                <a:effectLst/>
                <a:latin typeface="Arial" panose="020B0604020202020204" pitchFamily="34" charset="0"/>
                <a:ea typeface="+mn-ea"/>
                <a:cs typeface="+mn-cs"/>
              </a:rPr>
              <a:t> nulstilles ved kalenderårets udløb, hvis man i</a:t>
            </a:r>
          </a:p>
          <a:p>
            <a:r>
              <a:rPr lang="da-DK" sz="1200" kern="1200" dirty="0">
                <a:solidFill>
                  <a:schemeClr val="tx1"/>
                </a:solidFill>
                <a:effectLst/>
                <a:latin typeface="Arial" panose="020B0604020202020204" pitchFamily="34" charset="0"/>
                <a:ea typeface="+mn-ea"/>
                <a:cs typeface="+mn-cs"/>
              </a:rPr>
              <a:t>ikke har afholdt dem.</a:t>
            </a:r>
          </a:p>
          <a:p>
            <a:endParaRPr lang="da-DK" sz="1200" kern="1200" dirty="0">
              <a:solidFill>
                <a:schemeClr val="tx1"/>
              </a:solidFill>
              <a:effectLst/>
              <a:latin typeface="Arial" panose="020B0604020202020204" pitchFamily="34" charset="0"/>
              <a:ea typeface="+mn-ea"/>
              <a:cs typeface="+mn-cs"/>
            </a:endParaRPr>
          </a:p>
          <a:p>
            <a:pPr marL="0" indent="0">
              <a:buNone/>
            </a:pPr>
            <a:r>
              <a:rPr lang="da-DK" sz="1200" dirty="0">
                <a:solidFill>
                  <a:schemeClr val="bg1"/>
                </a:solidFill>
              </a:rPr>
              <a:t>Ret til at opspare 111 timer (svarende til 15 dage) ikke-afviklet frihed af godkendt merarbejde.</a:t>
            </a:r>
          </a:p>
          <a:p>
            <a:pPr marL="0" indent="0">
              <a:buNone/>
            </a:pPr>
            <a:endParaRPr lang="da-DK" sz="1200" dirty="0">
              <a:solidFill>
                <a:schemeClr val="bg1"/>
              </a:solidFill>
            </a:endParaRPr>
          </a:p>
          <a:p>
            <a:pPr marL="0" indent="0">
              <a:buNone/>
            </a:pPr>
            <a:r>
              <a:rPr lang="da-DK" sz="1200" dirty="0">
                <a:solidFill>
                  <a:schemeClr val="bg1"/>
                </a:solidFill>
              </a:rPr>
              <a:t>Opsparing af yderligere 15 dage fra merarbejde. Det vil sige man i staten kan opspare op til 30 dage, hvor de 15 stammer fra særlig feriedage m.v. og 15 dage fra merarbejde</a:t>
            </a:r>
          </a:p>
          <a:p>
            <a:pPr marL="0" indent="0">
              <a:buNone/>
            </a:pPr>
            <a:endParaRPr lang="da-DK" sz="1200" dirty="0">
              <a:solidFill>
                <a:schemeClr val="bg1"/>
              </a:solidFill>
            </a:endParaRPr>
          </a:p>
          <a:p>
            <a:r>
              <a:rPr lang="da-DK" sz="1200" kern="1200" dirty="0">
                <a:solidFill>
                  <a:schemeClr val="tx1"/>
                </a:solidFill>
                <a:effectLst/>
                <a:latin typeface="Arial" panose="020B0604020202020204" pitchFamily="34" charset="0"/>
                <a:ea typeface="+mn-ea"/>
                <a:cs typeface="+mn-cs"/>
              </a:rPr>
              <a:t> </a:t>
            </a:r>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12</a:t>
            </a:fld>
            <a:endParaRPr lang="en-US" altLang="da-DK"/>
          </a:p>
        </p:txBody>
      </p:sp>
    </p:spTree>
    <p:extLst>
      <p:ext uri="{BB962C8B-B14F-4D97-AF65-F5344CB8AC3E}">
        <p14:creationId xmlns:p14="http://schemas.microsoft.com/office/powerpoint/2010/main" val="1907578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Ordlyden af overenskomstens bestemmelse om barns 1 og 2. sygedag ud over tilføjelserne om 3. sygedag og hjemkaldelsesdagen ændres ikke</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14</a:t>
            </a:fld>
            <a:endParaRPr lang="en-US" altLang="da-DK"/>
          </a:p>
        </p:txBody>
      </p:sp>
    </p:spTree>
    <p:extLst>
      <p:ext uri="{BB962C8B-B14F-4D97-AF65-F5344CB8AC3E}">
        <p14:creationId xmlns:p14="http://schemas.microsoft.com/office/powerpoint/2010/main" val="3773938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 er de 6 uger med </a:t>
            </a:r>
            <a:r>
              <a:rPr lang="da-DK" dirty="0" err="1"/>
              <a:t>lønret</a:t>
            </a:r>
            <a:r>
              <a:rPr lang="da-DK" dirty="0"/>
              <a:t>, der deles mellem forældrene, sociale forældre og nærtstående familiemedlemmer, der udvides med 2 uger, således at der er 8 uger til deling </a:t>
            </a:r>
          </a:p>
          <a:p>
            <a:endParaRPr lang="da-DK" dirty="0"/>
          </a:p>
          <a:p>
            <a:r>
              <a:rPr lang="da-DK" sz="1200" kern="1200" dirty="0">
                <a:solidFill>
                  <a:schemeClr val="tx1"/>
                </a:solidFill>
                <a:effectLst/>
                <a:latin typeface="Arial" panose="020B0604020202020204" pitchFamily="34" charset="0"/>
                <a:ea typeface="+mn-ea"/>
                <a:cs typeface="+mn-cs"/>
              </a:rPr>
              <a:t>Mor/far(medmor)/sociale forældre (og til dels nærtstående familiemedlemmer) sidestilles for så vidt angår retten til at være fraværende med løn, når fravær med </a:t>
            </a:r>
            <a:r>
              <a:rPr lang="da-DK" sz="1200" kern="1200" dirty="0" err="1">
                <a:solidFill>
                  <a:schemeClr val="tx1"/>
                </a:solidFill>
                <a:effectLst/>
                <a:latin typeface="Arial" panose="020B0604020202020204" pitchFamily="34" charset="0"/>
                <a:ea typeface="+mn-ea"/>
                <a:cs typeface="+mn-cs"/>
              </a:rPr>
              <a:t>barselsdagpenge</a:t>
            </a:r>
            <a:r>
              <a:rPr lang="da-DK" sz="1200" kern="1200" dirty="0">
                <a:solidFill>
                  <a:schemeClr val="tx1"/>
                </a:solidFill>
                <a:effectLst/>
                <a:latin typeface="Arial" panose="020B0604020202020204" pitchFamily="34" charset="0"/>
                <a:ea typeface="+mn-ea"/>
                <a:cs typeface="+mn-cs"/>
              </a:rPr>
              <a:t> kan overføres til dem efter barselsloven</a:t>
            </a:r>
          </a:p>
          <a:p>
            <a:endParaRPr lang="da-DK" sz="1200" kern="1200" dirty="0">
              <a:solidFill>
                <a:schemeClr val="tx1"/>
              </a:solidFill>
              <a:effectLst/>
              <a:latin typeface="Arial" panose="020B0604020202020204" pitchFamily="34"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da-DK" sz="1200" kern="1200" dirty="0">
                <a:solidFill>
                  <a:schemeClr val="tx1"/>
                </a:solidFill>
                <a:effectLst/>
                <a:latin typeface="Arial" panose="020B0604020202020204" pitchFamily="34" charset="0"/>
                <a:ea typeface="+mn-ea"/>
                <a:cs typeface="+mn-cs"/>
              </a:rPr>
              <a:t>”Fædreorloven” kan forlænges ved barnets hospitalsindlæggelse og forældre til børn, der kommer på tidligt hjemmeophold, kan også få forlænget deres fraværsret med løn.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16</a:t>
            </a:fld>
            <a:endParaRPr lang="en-US" altLang="da-DK"/>
          </a:p>
        </p:txBody>
      </p:sp>
    </p:spTree>
    <p:extLst>
      <p:ext uri="{BB962C8B-B14F-4D97-AF65-F5344CB8AC3E}">
        <p14:creationId xmlns:p14="http://schemas.microsoft.com/office/powerpoint/2010/main" val="4134070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a-DK" dirty="0"/>
              <a:t>Eneforældre, altså forældre der ikke bor sammen med den anden forælder og har eneforældremyndighed over barnet får en yderligere ret til løn under fravær på 10 uger.</a:t>
            </a:r>
          </a:p>
          <a:p>
            <a:endParaRPr lang="da-DK" dirty="0"/>
          </a:p>
          <a:p>
            <a:endParaRPr lang="da-DK" dirty="0"/>
          </a:p>
          <a:p>
            <a:pPr marL="0" indent="0">
              <a:buNone/>
            </a:pPr>
            <a:endParaRPr lang="da-DK" dirty="0"/>
          </a:p>
          <a:p>
            <a:r>
              <a:rPr lang="da-DK" dirty="0"/>
              <a:t>Har en medarbejder valgt pension i stedet for løn som en del af </a:t>
            </a:r>
            <a:r>
              <a:rPr lang="da-DK" dirty="0" err="1"/>
              <a:t>fritvalgsordningen</a:t>
            </a:r>
            <a:r>
              <a:rPr lang="da-DK" dirty="0"/>
              <a:t>, har medarbejderen ret til at foretage et omvalg i forbindelse med barselsorloven.</a:t>
            </a:r>
          </a:p>
          <a:p>
            <a:endParaRPr lang="da-DK" dirty="0"/>
          </a:p>
          <a:p>
            <a:endParaRPr lang="da-DK" dirty="0"/>
          </a:p>
          <a:p>
            <a:pPr marL="0" indent="0">
              <a:buNone/>
            </a:pPr>
            <a:endParaRPr lang="da-DK" dirty="0"/>
          </a:p>
          <a:p>
            <a:r>
              <a:rPr lang="da-DK" dirty="0"/>
              <a:t>Surrogatforældre har været omfattet af aftalen siden 1. januar 2025 ved en aftale om administrationsgrundlag, men skrives nu ind i aftalen.</a:t>
            </a:r>
          </a:p>
          <a:p>
            <a:endParaRPr lang="da-DK" dirty="0"/>
          </a:p>
        </p:txBody>
      </p:sp>
      <p:sp>
        <p:nvSpPr>
          <p:cNvPr id="4" name="Pladsholder til slidenummer 3"/>
          <p:cNvSpPr>
            <a:spLocks noGrp="1"/>
          </p:cNvSpPr>
          <p:nvPr>
            <p:ph type="sldNum" sz="quarter" idx="5"/>
          </p:nvPr>
        </p:nvSpPr>
        <p:spPr/>
        <p:txBody>
          <a:bodyPr/>
          <a:lstStyle/>
          <a:p>
            <a:fld id="{15CCE30C-A6EF-4598-A331-1C964BEC415A}" type="slidenum">
              <a:rPr lang="en-US" altLang="da-DK" smtClean="0"/>
              <a:pPr/>
              <a:t>17</a:t>
            </a:fld>
            <a:endParaRPr lang="en-US" altLang="da-DK"/>
          </a:p>
        </p:txBody>
      </p:sp>
    </p:spTree>
    <p:extLst>
      <p:ext uri="{BB962C8B-B14F-4D97-AF65-F5344CB8AC3E}">
        <p14:creationId xmlns:p14="http://schemas.microsoft.com/office/powerpoint/2010/main" val="28978004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pic>
        <p:nvPicPr>
          <p:cNvPr id="2" name="Picture 39">
            <a:extLst>
              <a:ext uri="{FF2B5EF4-FFF2-40B4-BE49-F238E27FC236}">
                <a16:creationId xmlns:a16="http://schemas.microsoft.com/office/drawing/2014/main" id="{E197DE84-31B9-7C1E-82BF-0D509F5370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0825" cy="6856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17" descr="FYS LOGO_20_rgb_anti">
            <a:extLst>
              <a:ext uri="{FF2B5EF4-FFF2-40B4-BE49-F238E27FC236}">
                <a16:creationId xmlns:a16="http://schemas.microsoft.com/office/drawing/2014/main" id="{D3AE92AD-4CD6-61E7-58EF-23D5BFC123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6088" y="355600"/>
            <a:ext cx="7381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2"/>
          <p:cNvSpPr>
            <a:spLocks noGrp="1" noChangeArrowheads="1"/>
          </p:cNvSpPr>
          <p:nvPr>
            <p:ph type="ctrTitle"/>
          </p:nvPr>
        </p:nvSpPr>
        <p:spPr>
          <a:xfrm>
            <a:off x="452438" y="1474788"/>
            <a:ext cx="8245475" cy="1470025"/>
          </a:xfrm>
        </p:spPr>
        <p:txBody>
          <a:bodyPr/>
          <a:lstStyle>
            <a:lvl1pPr>
              <a:defRPr>
                <a:solidFill>
                  <a:schemeClr val="bg1"/>
                </a:solidFill>
              </a:defRPr>
            </a:lvl1pPr>
          </a:lstStyle>
          <a:p>
            <a:pPr lvl="0"/>
            <a:r>
              <a:rPr lang="da-DK" altLang="da-DK" noProof="0"/>
              <a:t>Klik for at redigere titeltypografien i masteren</a:t>
            </a:r>
            <a:endParaRPr lang="en-US" altLang="da-DK" noProof="0"/>
          </a:p>
        </p:txBody>
      </p:sp>
      <p:sp>
        <p:nvSpPr>
          <p:cNvPr id="15363" name="Rectangle 3"/>
          <p:cNvSpPr>
            <a:spLocks noGrp="1" noChangeArrowheads="1"/>
          </p:cNvSpPr>
          <p:nvPr>
            <p:ph type="subTitle" idx="1"/>
          </p:nvPr>
        </p:nvSpPr>
        <p:spPr>
          <a:xfrm>
            <a:off x="452438" y="2998788"/>
            <a:ext cx="8245475" cy="1293812"/>
          </a:xfrm>
        </p:spPr>
        <p:txBody>
          <a:bodyPr/>
          <a:lstStyle>
            <a:lvl1pPr marL="0" indent="0">
              <a:buFontTx/>
              <a:buNone/>
              <a:defRPr sz="2000">
                <a:solidFill>
                  <a:schemeClr val="bg1"/>
                </a:solidFill>
              </a:defRPr>
            </a:lvl1pPr>
          </a:lstStyle>
          <a:p>
            <a:pPr lvl="0"/>
            <a:r>
              <a:rPr lang="da-DK" altLang="da-DK" noProof="0"/>
              <a:t>Klik for at redigere undertiteltypografien i masteren</a:t>
            </a:r>
            <a:endParaRPr lang="en-US" altLang="da-DK" noProof="0"/>
          </a:p>
        </p:txBody>
      </p:sp>
      <p:sp>
        <p:nvSpPr>
          <p:cNvPr id="4" name="Rectangle 34">
            <a:extLst>
              <a:ext uri="{FF2B5EF4-FFF2-40B4-BE49-F238E27FC236}">
                <a16:creationId xmlns:a16="http://schemas.microsoft.com/office/drawing/2014/main" id="{9BDF3185-651A-9B22-0CD0-067ADD7BCD16}"/>
              </a:ext>
            </a:extLst>
          </p:cNvPr>
          <p:cNvSpPr>
            <a:spLocks noGrp="1" noChangeArrowheads="1"/>
          </p:cNvSpPr>
          <p:nvPr>
            <p:ph type="dt" sz="half" idx="10"/>
          </p:nvPr>
        </p:nvSpPr>
        <p:spPr/>
        <p:txBody>
          <a:bodyPr/>
          <a:lstStyle>
            <a:lvl1pPr>
              <a:defRPr smtClean="0">
                <a:solidFill>
                  <a:schemeClr val="bg1"/>
                </a:solidFill>
              </a:defRPr>
            </a:lvl1pPr>
          </a:lstStyle>
          <a:p>
            <a:pPr>
              <a:defRPr/>
            </a:pPr>
            <a:fld id="{4A8D1905-D9F8-483A-8BD5-8094F3F10332}" type="datetime1">
              <a:rPr lang="da-DK" altLang="da-DK"/>
              <a:pPr>
                <a:defRPr/>
              </a:pPr>
              <a:t>16-03-2026</a:t>
            </a:fld>
            <a:endParaRPr lang="en-US" altLang="da-DK"/>
          </a:p>
        </p:txBody>
      </p:sp>
      <p:sp>
        <p:nvSpPr>
          <p:cNvPr id="5" name="Rectangle 36">
            <a:extLst>
              <a:ext uri="{FF2B5EF4-FFF2-40B4-BE49-F238E27FC236}">
                <a16:creationId xmlns:a16="http://schemas.microsoft.com/office/drawing/2014/main" id="{AE2C5615-E85E-6DBB-139B-C87E89082A6D}"/>
              </a:ext>
            </a:extLst>
          </p:cNvPr>
          <p:cNvSpPr>
            <a:spLocks noGrp="1" noChangeArrowheads="1"/>
          </p:cNvSpPr>
          <p:nvPr>
            <p:ph type="sldNum" sz="quarter" idx="11"/>
          </p:nvPr>
        </p:nvSpPr>
        <p:spPr/>
        <p:txBody>
          <a:bodyPr/>
          <a:lstStyle>
            <a:lvl1pPr>
              <a:defRPr>
                <a:solidFill>
                  <a:schemeClr val="bg1"/>
                </a:solidFill>
              </a:defRPr>
            </a:lvl1pPr>
          </a:lstStyle>
          <a:p>
            <a:fld id="{9D8B28E8-3FB7-4235-8D17-B80DCF7BD0B7}" type="slidenum">
              <a:rPr lang="en-US" altLang="da-DK"/>
              <a:pPr/>
              <a:t>‹nr.›</a:t>
            </a:fld>
            <a:endParaRPr lang="en-US" altLang="da-DK"/>
          </a:p>
        </p:txBody>
      </p:sp>
      <p:sp>
        <p:nvSpPr>
          <p:cNvPr id="6" name="Rectangle 37">
            <a:extLst>
              <a:ext uri="{FF2B5EF4-FFF2-40B4-BE49-F238E27FC236}">
                <a16:creationId xmlns:a16="http://schemas.microsoft.com/office/drawing/2014/main" id="{CC7815BB-5BFC-8E52-C0A3-95E277472CBE}"/>
              </a:ext>
            </a:extLst>
          </p:cNvPr>
          <p:cNvSpPr>
            <a:spLocks noGrp="1" noChangeArrowheads="1"/>
          </p:cNvSpPr>
          <p:nvPr>
            <p:ph type="ftr" sz="quarter" idx="12"/>
          </p:nvPr>
        </p:nvSpPr>
        <p:spPr/>
        <p:txBody>
          <a:bodyPr/>
          <a:lstStyle>
            <a:lvl1pPr>
              <a:defRPr smtClean="0">
                <a:solidFill>
                  <a:schemeClr val="bg1"/>
                </a:solidFill>
              </a:defRPr>
            </a:lvl1pPr>
          </a:lstStyle>
          <a:p>
            <a:pPr>
              <a:defRPr/>
            </a:pPr>
            <a:endParaRPr lang="en-US" altLang="da-DK"/>
          </a:p>
        </p:txBody>
      </p:sp>
    </p:spTree>
    <p:extLst>
      <p:ext uri="{BB962C8B-B14F-4D97-AF65-F5344CB8AC3E}">
        <p14:creationId xmlns:p14="http://schemas.microsoft.com/office/powerpoint/2010/main" val="1902951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lodret titel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BF5DC866-C044-CB75-FA77-C8FBE9FC5749}"/>
              </a:ext>
            </a:extLst>
          </p:cNvPr>
          <p:cNvSpPr>
            <a:spLocks noGrp="1" noChangeArrowheads="1"/>
          </p:cNvSpPr>
          <p:nvPr>
            <p:ph type="dt" sz="half" idx="10"/>
          </p:nvPr>
        </p:nvSpPr>
        <p:spPr>
          <a:ln/>
        </p:spPr>
        <p:txBody>
          <a:bodyPr/>
          <a:lstStyle>
            <a:lvl1pPr>
              <a:defRPr/>
            </a:lvl1pPr>
          </a:lstStyle>
          <a:p>
            <a:pPr>
              <a:defRPr/>
            </a:pPr>
            <a:fld id="{058329FF-ADD4-4F28-923A-3181F1EA79EA}" type="datetime1">
              <a:rPr lang="da-DK" altLang="da-DK"/>
              <a:pPr>
                <a:defRPr/>
              </a:pPr>
              <a:t>16-03-2026</a:t>
            </a:fld>
            <a:endParaRPr lang="en-US" altLang="da-DK"/>
          </a:p>
        </p:txBody>
      </p:sp>
      <p:sp>
        <p:nvSpPr>
          <p:cNvPr id="5" name="Rectangle 15">
            <a:extLst>
              <a:ext uri="{FF2B5EF4-FFF2-40B4-BE49-F238E27FC236}">
                <a16:creationId xmlns:a16="http://schemas.microsoft.com/office/drawing/2014/main" id="{BED96BDF-CDF8-37E4-0B15-BD53886203AB}"/>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FAB3B98A-0592-BA4C-B1CB-64A65054FBDC}"/>
              </a:ext>
            </a:extLst>
          </p:cNvPr>
          <p:cNvSpPr>
            <a:spLocks noGrp="1" noChangeArrowheads="1"/>
          </p:cNvSpPr>
          <p:nvPr>
            <p:ph type="sldNum" sz="quarter" idx="12"/>
          </p:nvPr>
        </p:nvSpPr>
        <p:spPr>
          <a:ln/>
        </p:spPr>
        <p:txBody>
          <a:bodyPr/>
          <a:lstStyle>
            <a:lvl1pPr>
              <a:defRPr/>
            </a:lvl1pPr>
          </a:lstStyle>
          <a:p>
            <a:fld id="{2B91E15E-D75D-4748-BC2F-939F0CAC19ED}" type="slidenum">
              <a:rPr lang="en-US" altLang="da-DK"/>
              <a:pPr/>
              <a:t>‹nr.›</a:t>
            </a:fld>
            <a:endParaRPr lang="en-US" altLang="da-DK"/>
          </a:p>
        </p:txBody>
      </p:sp>
    </p:spTree>
    <p:extLst>
      <p:ext uri="{BB962C8B-B14F-4D97-AF65-F5344CB8AC3E}">
        <p14:creationId xmlns:p14="http://schemas.microsoft.com/office/powerpoint/2010/main" val="18834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456363" y="685800"/>
            <a:ext cx="1890712" cy="5170488"/>
          </a:xfrm>
        </p:spPr>
        <p:txBody>
          <a:bodyPr vert="eaVert"/>
          <a:lstStyle/>
          <a:p>
            <a:r>
              <a:rPr lang="da-DK"/>
              <a:t>Klik for at redigere titeltypografien i masteren</a:t>
            </a:r>
          </a:p>
        </p:txBody>
      </p:sp>
      <p:sp>
        <p:nvSpPr>
          <p:cNvPr id="3" name="Pladsholder til lodret titel 2"/>
          <p:cNvSpPr>
            <a:spLocks noGrp="1"/>
          </p:cNvSpPr>
          <p:nvPr>
            <p:ph type="body" orient="vert" idx="1"/>
          </p:nvPr>
        </p:nvSpPr>
        <p:spPr>
          <a:xfrm>
            <a:off x="781050" y="685800"/>
            <a:ext cx="5522913" cy="517048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7B650096-9870-CD86-68F3-C2647BBBE7A3}"/>
              </a:ext>
            </a:extLst>
          </p:cNvPr>
          <p:cNvSpPr>
            <a:spLocks noGrp="1" noChangeArrowheads="1"/>
          </p:cNvSpPr>
          <p:nvPr>
            <p:ph type="dt" sz="half" idx="10"/>
          </p:nvPr>
        </p:nvSpPr>
        <p:spPr>
          <a:ln/>
        </p:spPr>
        <p:txBody>
          <a:bodyPr/>
          <a:lstStyle>
            <a:lvl1pPr>
              <a:defRPr/>
            </a:lvl1pPr>
          </a:lstStyle>
          <a:p>
            <a:pPr>
              <a:defRPr/>
            </a:pPr>
            <a:fld id="{A1D2460A-04EA-4B35-9B44-05BF91A73FEC}" type="datetime1">
              <a:rPr lang="da-DK" altLang="da-DK"/>
              <a:pPr>
                <a:defRPr/>
              </a:pPr>
              <a:t>16-03-2026</a:t>
            </a:fld>
            <a:endParaRPr lang="en-US" altLang="da-DK"/>
          </a:p>
        </p:txBody>
      </p:sp>
      <p:sp>
        <p:nvSpPr>
          <p:cNvPr id="5" name="Rectangle 15">
            <a:extLst>
              <a:ext uri="{FF2B5EF4-FFF2-40B4-BE49-F238E27FC236}">
                <a16:creationId xmlns:a16="http://schemas.microsoft.com/office/drawing/2014/main" id="{ECF400C0-684E-982B-AF1C-0235AE4A5EC5}"/>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67EDB3F3-1FD5-0A1F-E266-986A0372B51C}"/>
              </a:ext>
            </a:extLst>
          </p:cNvPr>
          <p:cNvSpPr>
            <a:spLocks noGrp="1" noChangeArrowheads="1"/>
          </p:cNvSpPr>
          <p:nvPr>
            <p:ph type="sldNum" sz="quarter" idx="12"/>
          </p:nvPr>
        </p:nvSpPr>
        <p:spPr>
          <a:ln/>
        </p:spPr>
        <p:txBody>
          <a:bodyPr/>
          <a:lstStyle>
            <a:lvl1pPr>
              <a:defRPr/>
            </a:lvl1pPr>
          </a:lstStyle>
          <a:p>
            <a:fld id="{D321F602-BF5D-4B8C-872D-1F315A86238E}" type="slidenum">
              <a:rPr lang="en-US" altLang="da-DK"/>
              <a:pPr/>
              <a:t>‹nr.›</a:t>
            </a:fld>
            <a:endParaRPr lang="en-US" altLang="da-DK"/>
          </a:p>
        </p:txBody>
      </p:sp>
    </p:spTree>
    <p:extLst>
      <p:ext uri="{BB962C8B-B14F-4D97-AF65-F5344CB8AC3E}">
        <p14:creationId xmlns:p14="http://schemas.microsoft.com/office/powerpoint/2010/main" val="499954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Rectangle 14">
            <a:extLst>
              <a:ext uri="{FF2B5EF4-FFF2-40B4-BE49-F238E27FC236}">
                <a16:creationId xmlns:a16="http://schemas.microsoft.com/office/drawing/2014/main" id="{129E5AB1-EE2C-6DF3-E40F-1C41F176CA61}"/>
              </a:ext>
            </a:extLst>
          </p:cNvPr>
          <p:cNvSpPr>
            <a:spLocks noGrp="1" noChangeArrowheads="1"/>
          </p:cNvSpPr>
          <p:nvPr>
            <p:ph type="dt" sz="half" idx="10"/>
          </p:nvPr>
        </p:nvSpPr>
        <p:spPr>
          <a:ln/>
        </p:spPr>
        <p:txBody>
          <a:bodyPr/>
          <a:lstStyle>
            <a:lvl1pPr>
              <a:defRPr/>
            </a:lvl1pPr>
          </a:lstStyle>
          <a:p>
            <a:pPr>
              <a:defRPr/>
            </a:pPr>
            <a:fld id="{57186A84-3795-4976-91DB-69A24983BA29}" type="datetime1">
              <a:rPr lang="da-DK" altLang="da-DK"/>
              <a:pPr>
                <a:defRPr/>
              </a:pPr>
              <a:t>16-03-2026</a:t>
            </a:fld>
            <a:endParaRPr lang="en-US" altLang="da-DK"/>
          </a:p>
        </p:txBody>
      </p:sp>
      <p:sp>
        <p:nvSpPr>
          <p:cNvPr id="5" name="Rectangle 15">
            <a:extLst>
              <a:ext uri="{FF2B5EF4-FFF2-40B4-BE49-F238E27FC236}">
                <a16:creationId xmlns:a16="http://schemas.microsoft.com/office/drawing/2014/main" id="{19ED355F-B6E8-8443-17BA-2191FD851F6E}"/>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CC658FA1-DFB3-6EF8-5E41-E7F753BDCCE1}"/>
              </a:ext>
            </a:extLst>
          </p:cNvPr>
          <p:cNvSpPr>
            <a:spLocks noGrp="1" noChangeArrowheads="1"/>
          </p:cNvSpPr>
          <p:nvPr>
            <p:ph type="sldNum" sz="quarter" idx="12"/>
          </p:nvPr>
        </p:nvSpPr>
        <p:spPr>
          <a:ln/>
        </p:spPr>
        <p:txBody>
          <a:bodyPr/>
          <a:lstStyle>
            <a:lvl1pPr>
              <a:defRPr/>
            </a:lvl1pPr>
          </a:lstStyle>
          <a:p>
            <a:fld id="{F30FC059-8857-485C-922C-6E306D02CA6A}" type="slidenum">
              <a:rPr lang="en-US" altLang="da-DK"/>
              <a:pPr/>
              <a:t>‹nr.›</a:t>
            </a:fld>
            <a:endParaRPr lang="en-US" altLang="da-DK"/>
          </a:p>
        </p:txBody>
      </p:sp>
    </p:spTree>
    <p:extLst>
      <p:ext uri="{BB962C8B-B14F-4D97-AF65-F5344CB8AC3E}">
        <p14:creationId xmlns:p14="http://schemas.microsoft.com/office/powerpoint/2010/main" val="2192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a-DK"/>
              <a:t>Klik for at redigere titeltypografien i masteren</a:t>
            </a:r>
          </a:p>
        </p:txBody>
      </p:sp>
      <p:sp>
        <p:nvSpPr>
          <p:cNvPr id="3" name="Pladsholder til teks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a-DK"/>
              <a:t>Klik for at redigere teksttypografierne i masteren</a:t>
            </a:r>
          </a:p>
        </p:txBody>
      </p:sp>
      <p:sp>
        <p:nvSpPr>
          <p:cNvPr id="4" name="Rectangle 14">
            <a:extLst>
              <a:ext uri="{FF2B5EF4-FFF2-40B4-BE49-F238E27FC236}">
                <a16:creationId xmlns:a16="http://schemas.microsoft.com/office/drawing/2014/main" id="{C8EC419E-3705-1F8E-715F-EE097F548096}"/>
              </a:ext>
            </a:extLst>
          </p:cNvPr>
          <p:cNvSpPr>
            <a:spLocks noGrp="1" noChangeArrowheads="1"/>
          </p:cNvSpPr>
          <p:nvPr>
            <p:ph type="dt" sz="half" idx="10"/>
          </p:nvPr>
        </p:nvSpPr>
        <p:spPr>
          <a:ln/>
        </p:spPr>
        <p:txBody>
          <a:bodyPr/>
          <a:lstStyle>
            <a:lvl1pPr>
              <a:defRPr/>
            </a:lvl1pPr>
          </a:lstStyle>
          <a:p>
            <a:pPr>
              <a:defRPr/>
            </a:pPr>
            <a:fld id="{D1F153CD-9F7A-44FF-A4AD-47BD490A3474}" type="datetime1">
              <a:rPr lang="da-DK" altLang="da-DK"/>
              <a:pPr>
                <a:defRPr/>
              </a:pPr>
              <a:t>16-03-2026</a:t>
            </a:fld>
            <a:endParaRPr lang="en-US" altLang="da-DK"/>
          </a:p>
        </p:txBody>
      </p:sp>
      <p:sp>
        <p:nvSpPr>
          <p:cNvPr id="5" name="Rectangle 15">
            <a:extLst>
              <a:ext uri="{FF2B5EF4-FFF2-40B4-BE49-F238E27FC236}">
                <a16:creationId xmlns:a16="http://schemas.microsoft.com/office/drawing/2014/main" id="{AA1906D1-9E4B-42A4-7C96-DC79C9D41C23}"/>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6" name="Rectangle 16">
            <a:extLst>
              <a:ext uri="{FF2B5EF4-FFF2-40B4-BE49-F238E27FC236}">
                <a16:creationId xmlns:a16="http://schemas.microsoft.com/office/drawing/2014/main" id="{94130F71-E901-C82B-E364-97B23437A403}"/>
              </a:ext>
            </a:extLst>
          </p:cNvPr>
          <p:cNvSpPr>
            <a:spLocks noGrp="1" noChangeArrowheads="1"/>
          </p:cNvSpPr>
          <p:nvPr>
            <p:ph type="sldNum" sz="quarter" idx="12"/>
          </p:nvPr>
        </p:nvSpPr>
        <p:spPr>
          <a:ln/>
        </p:spPr>
        <p:txBody>
          <a:bodyPr/>
          <a:lstStyle>
            <a:lvl1pPr>
              <a:defRPr/>
            </a:lvl1pPr>
          </a:lstStyle>
          <a:p>
            <a:fld id="{62EC44AF-79DA-4C54-B399-9F51510D242F}" type="slidenum">
              <a:rPr lang="en-US" altLang="da-DK"/>
              <a:pPr/>
              <a:t>‹nr.›</a:t>
            </a:fld>
            <a:endParaRPr lang="en-US" altLang="da-DK"/>
          </a:p>
        </p:txBody>
      </p:sp>
    </p:spTree>
    <p:extLst>
      <p:ext uri="{BB962C8B-B14F-4D97-AF65-F5344CB8AC3E}">
        <p14:creationId xmlns:p14="http://schemas.microsoft.com/office/powerpoint/2010/main" val="2277243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Pladsholder til indhold 2"/>
          <p:cNvSpPr>
            <a:spLocks noGrp="1"/>
          </p:cNvSpPr>
          <p:nvPr>
            <p:ph sz="half" idx="1"/>
          </p:nvPr>
        </p:nvSpPr>
        <p:spPr>
          <a:xfrm>
            <a:off x="781050" y="1741488"/>
            <a:ext cx="3706813" cy="4114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0263" y="1741488"/>
            <a:ext cx="3706812" cy="411480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Rectangle 14">
            <a:extLst>
              <a:ext uri="{FF2B5EF4-FFF2-40B4-BE49-F238E27FC236}">
                <a16:creationId xmlns:a16="http://schemas.microsoft.com/office/drawing/2014/main" id="{044D3C83-C924-C9BF-0C4C-CAB42F31BB27}"/>
              </a:ext>
            </a:extLst>
          </p:cNvPr>
          <p:cNvSpPr>
            <a:spLocks noGrp="1" noChangeArrowheads="1"/>
          </p:cNvSpPr>
          <p:nvPr>
            <p:ph type="dt" sz="half" idx="10"/>
          </p:nvPr>
        </p:nvSpPr>
        <p:spPr>
          <a:ln/>
        </p:spPr>
        <p:txBody>
          <a:bodyPr/>
          <a:lstStyle>
            <a:lvl1pPr>
              <a:defRPr/>
            </a:lvl1pPr>
          </a:lstStyle>
          <a:p>
            <a:pPr>
              <a:defRPr/>
            </a:pPr>
            <a:fld id="{EA530D5A-5C9F-4442-BF79-2B05096FA613}" type="datetime1">
              <a:rPr lang="da-DK" altLang="da-DK"/>
              <a:pPr>
                <a:defRPr/>
              </a:pPr>
              <a:t>16-03-2026</a:t>
            </a:fld>
            <a:endParaRPr lang="en-US" altLang="da-DK"/>
          </a:p>
        </p:txBody>
      </p:sp>
      <p:sp>
        <p:nvSpPr>
          <p:cNvPr id="6" name="Rectangle 15">
            <a:extLst>
              <a:ext uri="{FF2B5EF4-FFF2-40B4-BE49-F238E27FC236}">
                <a16:creationId xmlns:a16="http://schemas.microsoft.com/office/drawing/2014/main" id="{C29FDA9D-3892-32EF-EBE8-5D017FBFA26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FB2E39FC-7B03-B612-BC1E-BF8D393D7A44}"/>
              </a:ext>
            </a:extLst>
          </p:cNvPr>
          <p:cNvSpPr>
            <a:spLocks noGrp="1" noChangeArrowheads="1"/>
          </p:cNvSpPr>
          <p:nvPr>
            <p:ph type="sldNum" sz="quarter" idx="12"/>
          </p:nvPr>
        </p:nvSpPr>
        <p:spPr>
          <a:ln/>
        </p:spPr>
        <p:txBody>
          <a:bodyPr/>
          <a:lstStyle>
            <a:lvl1pPr>
              <a:defRPr/>
            </a:lvl1pPr>
          </a:lstStyle>
          <a:p>
            <a:fld id="{470C4BAA-C3DA-489F-9E3E-55F2B4FAD17E}" type="slidenum">
              <a:rPr lang="en-US" altLang="da-DK"/>
              <a:pPr/>
              <a:t>‹nr.›</a:t>
            </a:fld>
            <a:endParaRPr lang="en-US" altLang="da-DK"/>
          </a:p>
        </p:txBody>
      </p:sp>
    </p:spTree>
    <p:extLst>
      <p:ext uri="{BB962C8B-B14F-4D97-AF65-F5344CB8AC3E}">
        <p14:creationId xmlns:p14="http://schemas.microsoft.com/office/powerpoint/2010/main" val="1417861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a-DK"/>
              <a:t>Klik for at redigere titeltypografien i masteren</a:t>
            </a:r>
          </a:p>
        </p:txBody>
      </p:sp>
      <p:sp>
        <p:nvSpPr>
          <p:cNvPr id="3" name="Pladsholder til teks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630238" y="2505075"/>
            <a:ext cx="386873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4629150" y="2505075"/>
            <a:ext cx="38877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Rectangle 14">
            <a:extLst>
              <a:ext uri="{FF2B5EF4-FFF2-40B4-BE49-F238E27FC236}">
                <a16:creationId xmlns:a16="http://schemas.microsoft.com/office/drawing/2014/main" id="{B41F06C3-1E94-526C-A94B-9BFD492B5124}"/>
              </a:ext>
            </a:extLst>
          </p:cNvPr>
          <p:cNvSpPr>
            <a:spLocks noGrp="1" noChangeArrowheads="1"/>
          </p:cNvSpPr>
          <p:nvPr>
            <p:ph type="dt" sz="half" idx="10"/>
          </p:nvPr>
        </p:nvSpPr>
        <p:spPr>
          <a:ln/>
        </p:spPr>
        <p:txBody>
          <a:bodyPr/>
          <a:lstStyle>
            <a:lvl1pPr>
              <a:defRPr/>
            </a:lvl1pPr>
          </a:lstStyle>
          <a:p>
            <a:pPr>
              <a:defRPr/>
            </a:pPr>
            <a:fld id="{26262100-8FD8-44ED-8182-142AE27CA51C}" type="datetime1">
              <a:rPr lang="da-DK" altLang="da-DK"/>
              <a:pPr>
                <a:defRPr/>
              </a:pPr>
              <a:t>16-03-2026</a:t>
            </a:fld>
            <a:endParaRPr lang="en-US" altLang="da-DK"/>
          </a:p>
        </p:txBody>
      </p:sp>
      <p:sp>
        <p:nvSpPr>
          <p:cNvPr id="8" name="Rectangle 15">
            <a:extLst>
              <a:ext uri="{FF2B5EF4-FFF2-40B4-BE49-F238E27FC236}">
                <a16:creationId xmlns:a16="http://schemas.microsoft.com/office/drawing/2014/main" id="{18875DA3-A8A9-E42A-F2C4-2B9696774EE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9" name="Rectangle 16">
            <a:extLst>
              <a:ext uri="{FF2B5EF4-FFF2-40B4-BE49-F238E27FC236}">
                <a16:creationId xmlns:a16="http://schemas.microsoft.com/office/drawing/2014/main" id="{CABDA9DF-146E-0D95-48DA-971FB9FEA958}"/>
              </a:ext>
            </a:extLst>
          </p:cNvPr>
          <p:cNvSpPr>
            <a:spLocks noGrp="1" noChangeArrowheads="1"/>
          </p:cNvSpPr>
          <p:nvPr>
            <p:ph type="sldNum" sz="quarter" idx="12"/>
          </p:nvPr>
        </p:nvSpPr>
        <p:spPr>
          <a:ln/>
        </p:spPr>
        <p:txBody>
          <a:bodyPr/>
          <a:lstStyle>
            <a:lvl1pPr>
              <a:defRPr/>
            </a:lvl1pPr>
          </a:lstStyle>
          <a:p>
            <a:fld id="{8A971237-EA60-48A2-9216-FE8C0791E934}" type="slidenum">
              <a:rPr lang="en-US" altLang="da-DK"/>
              <a:pPr/>
              <a:t>‹nr.›</a:t>
            </a:fld>
            <a:endParaRPr lang="en-US" altLang="da-DK"/>
          </a:p>
        </p:txBody>
      </p:sp>
    </p:spTree>
    <p:extLst>
      <p:ext uri="{BB962C8B-B14F-4D97-AF65-F5344CB8AC3E}">
        <p14:creationId xmlns:p14="http://schemas.microsoft.com/office/powerpoint/2010/main" val="2953228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titeltypografien i masteren</a:t>
            </a:r>
          </a:p>
        </p:txBody>
      </p:sp>
      <p:sp>
        <p:nvSpPr>
          <p:cNvPr id="3" name="Rectangle 14">
            <a:extLst>
              <a:ext uri="{FF2B5EF4-FFF2-40B4-BE49-F238E27FC236}">
                <a16:creationId xmlns:a16="http://schemas.microsoft.com/office/drawing/2014/main" id="{5E5A2479-A730-4866-B6FD-3463C162140A}"/>
              </a:ext>
            </a:extLst>
          </p:cNvPr>
          <p:cNvSpPr>
            <a:spLocks noGrp="1" noChangeArrowheads="1"/>
          </p:cNvSpPr>
          <p:nvPr>
            <p:ph type="dt" sz="half" idx="10"/>
          </p:nvPr>
        </p:nvSpPr>
        <p:spPr>
          <a:ln/>
        </p:spPr>
        <p:txBody>
          <a:bodyPr/>
          <a:lstStyle>
            <a:lvl1pPr>
              <a:defRPr/>
            </a:lvl1pPr>
          </a:lstStyle>
          <a:p>
            <a:pPr>
              <a:defRPr/>
            </a:pPr>
            <a:fld id="{BD757A0E-FBF3-4D32-8601-B84718C71F7C}" type="datetime1">
              <a:rPr lang="da-DK" altLang="da-DK"/>
              <a:pPr>
                <a:defRPr/>
              </a:pPr>
              <a:t>16-03-2026</a:t>
            </a:fld>
            <a:endParaRPr lang="en-US" altLang="da-DK"/>
          </a:p>
        </p:txBody>
      </p:sp>
      <p:sp>
        <p:nvSpPr>
          <p:cNvPr id="4" name="Rectangle 15">
            <a:extLst>
              <a:ext uri="{FF2B5EF4-FFF2-40B4-BE49-F238E27FC236}">
                <a16:creationId xmlns:a16="http://schemas.microsoft.com/office/drawing/2014/main" id="{3DB44154-0612-3813-DB84-E2331D5D2C0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5" name="Rectangle 16">
            <a:extLst>
              <a:ext uri="{FF2B5EF4-FFF2-40B4-BE49-F238E27FC236}">
                <a16:creationId xmlns:a16="http://schemas.microsoft.com/office/drawing/2014/main" id="{D127185B-C9F2-64B1-EF3D-3E0714F7C1D5}"/>
              </a:ext>
            </a:extLst>
          </p:cNvPr>
          <p:cNvSpPr>
            <a:spLocks noGrp="1" noChangeArrowheads="1"/>
          </p:cNvSpPr>
          <p:nvPr>
            <p:ph type="sldNum" sz="quarter" idx="12"/>
          </p:nvPr>
        </p:nvSpPr>
        <p:spPr>
          <a:ln/>
        </p:spPr>
        <p:txBody>
          <a:bodyPr/>
          <a:lstStyle>
            <a:lvl1pPr>
              <a:defRPr/>
            </a:lvl1pPr>
          </a:lstStyle>
          <a:p>
            <a:fld id="{B715176D-4D35-4BAB-B84C-DCA1B7C3D0B9}" type="slidenum">
              <a:rPr lang="en-US" altLang="da-DK"/>
              <a:pPr/>
              <a:t>‹nr.›</a:t>
            </a:fld>
            <a:endParaRPr lang="en-US" altLang="da-DK"/>
          </a:p>
        </p:txBody>
      </p:sp>
    </p:spTree>
    <p:extLst>
      <p:ext uri="{BB962C8B-B14F-4D97-AF65-F5344CB8AC3E}">
        <p14:creationId xmlns:p14="http://schemas.microsoft.com/office/powerpoint/2010/main" val="3392329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14">
            <a:extLst>
              <a:ext uri="{FF2B5EF4-FFF2-40B4-BE49-F238E27FC236}">
                <a16:creationId xmlns:a16="http://schemas.microsoft.com/office/drawing/2014/main" id="{850B5E5B-6A6D-532A-0C9D-F4A48C8F8B37}"/>
              </a:ext>
            </a:extLst>
          </p:cNvPr>
          <p:cNvSpPr>
            <a:spLocks noGrp="1" noChangeArrowheads="1"/>
          </p:cNvSpPr>
          <p:nvPr>
            <p:ph type="dt" sz="half" idx="10"/>
          </p:nvPr>
        </p:nvSpPr>
        <p:spPr>
          <a:ln/>
        </p:spPr>
        <p:txBody>
          <a:bodyPr/>
          <a:lstStyle>
            <a:lvl1pPr>
              <a:defRPr/>
            </a:lvl1pPr>
          </a:lstStyle>
          <a:p>
            <a:pPr>
              <a:defRPr/>
            </a:pPr>
            <a:fld id="{EE394C76-A720-40B3-A8D7-4D2624DBD6B4}" type="datetime1">
              <a:rPr lang="da-DK" altLang="da-DK"/>
              <a:pPr>
                <a:defRPr/>
              </a:pPr>
              <a:t>16-03-2026</a:t>
            </a:fld>
            <a:endParaRPr lang="en-US" altLang="da-DK"/>
          </a:p>
        </p:txBody>
      </p:sp>
      <p:sp>
        <p:nvSpPr>
          <p:cNvPr id="3" name="Rectangle 15">
            <a:extLst>
              <a:ext uri="{FF2B5EF4-FFF2-40B4-BE49-F238E27FC236}">
                <a16:creationId xmlns:a16="http://schemas.microsoft.com/office/drawing/2014/main" id="{25EE1079-EB75-AC64-F3BB-E1142DF3AD04}"/>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4" name="Rectangle 16">
            <a:extLst>
              <a:ext uri="{FF2B5EF4-FFF2-40B4-BE49-F238E27FC236}">
                <a16:creationId xmlns:a16="http://schemas.microsoft.com/office/drawing/2014/main" id="{476B4553-46FD-756D-8ACC-BD7D14C2A486}"/>
              </a:ext>
            </a:extLst>
          </p:cNvPr>
          <p:cNvSpPr>
            <a:spLocks noGrp="1" noChangeArrowheads="1"/>
          </p:cNvSpPr>
          <p:nvPr>
            <p:ph type="sldNum" sz="quarter" idx="12"/>
          </p:nvPr>
        </p:nvSpPr>
        <p:spPr>
          <a:ln/>
        </p:spPr>
        <p:txBody>
          <a:bodyPr/>
          <a:lstStyle>
            <a:lvl1pPr>
              <a:defRPr/>
            </a:lvl1pPr>
          </a:lstStyle>
          <a:p>
            <a:fld id="{8286E0E9-93DF-4F3C-9F6E-7B3FAAF12B68}" type="slidenum">
              <a:rPr lang="en-US" altLang="da-DK"/>
              <a:pPr/>
              <a:t>‹nr.›</a:t>
            </a:fld>
            <a:endParaRPr lang="en-US" altLang="da-DK"/>
          </a:p>
        </p:txBody>
      </p:sp>
    </p:spTree>
    <p:extLst>
      <p:ext uri="{BB962C8B-B14F-4D97-AF65-F5344CB8AC3E}">
        <p14:creationId xmlns:p14="http://schemas.microsoft.com/office/powerpoint/2010/main" val="428206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a-DK"/>
              <a:t>Klik for at redigere titeltypografien i masteren</a:t>
            </a:r>
          </a:p>
        </p:txBody>
      </p:sp>
      <p:sp>
        <p:nvSpPr>
          <p:cNvPr id="3" name="Pladsholder til indhold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Rectangle 14">
            <a:extLst>
              <a:ext uri="{FF2B5EF4-FFF2-40B4-BE49-F238E27FC236}">
                <a16:creationId xmlns:a16="http://schemas.microsoft.com/office/drawing/2014/main" id="{4828C24C-B1E9-3D50-FB62-2864A6873121}"/>
              </a:ext>
            </a:extLst>
          </p:cNvPr>
          <p:cNvSpPr>
            <a:spLocks noGrp="1" noChangeArrowheads="1"/>
          </p:cNvSpPr>
          <p:nvPr>
            <p:ph type="dt" sz="half" idx="10"/>
          </p:nvPr>
        </p:nvSpPr>
        <p:spPr>
          <a:ln/>
        </p:spPr>
        <p:txBody>
          <a:bodyPr/>
          <a:lstStyle>
            <a:lvl1pPr>
              <a:defRPr/>
            </a:lvl1pPr>
          </a:lstStyle>
          <a:p>
            <a:pPr>
              <a:defRPr/>
            </a:pPr>
            <a:fld id="{C2F0C6C2-0C57-4266-9539-B0A6F594B23A}" type="datetime1">
              <a:rPr lang="da-DK" altLang="da-DK"/>
              <a:pPr>
                <a:defRPr/>
              </a:pPr>
              <a:t>16-03-2026</a:t>
            </a:fld>
            <a:endParaRPr lang="en-US" altLang="da-DK"/>
          </a:p>
        </p:txBody>
      </p:sp>
      <p:sp>
        <p:nvSpPr>
          <p:cNvPr id="6" name="Rectangle 15">
            <a:extLst>
              <a:ext uri="{FF2B5EF4-FFF2-40B4-BE49-F238E27FC236}">
                <a16:creationId xmlns:a16="http://schemas.microsoft.com/office/drawing/2014/main" id="{FE3E722E-49DC-16B8-DB0D-312EE3B1D83B}"/>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8AEBF808-753C-767C-43FC-A13C1B78796C}"/>
              </a:ext>
            </a:extLst>
          </p:cNvPr>
          <p:cNvSpPr>
            <a:spLocks noGrp="1" noChangeArrowheads="1"/>
          </p:cNvSpPr>
          <p:nvPr>
            <p:ph type="sldNum" sz="quarter" idx="12"/>
          </p:nvPr>
        </p:nvSpPr>
        <p:spPr>
          <a:ln/>
        </p:spPr>
        <p:txBody>
          <a:bodyPr/>
          <a:lstStyle>
            <a:lvl1pPr>
              <a:defRPr/>
            </a:lvl1pPr>
          </a:lstStyle>
          <a:p>
            <a:fld id="{C06756F4-4026-46CB-BF24-6871BB47FEC0}" type="slidenum">
              <a:rPr lang="en-US" altLang="da-DK"/>
              <a:pPr/>
              <a:t>‹nr.›</a:t>
            </a:fld>
            <a:endParaRPr lang="en-US" altLang="da-DK"/>
          </a:p>
        </p:txBody>
      </p:sp>
    </p:spTree>
    <p:extLst>
      <p:ext uri="{BB962C8B-B14F-4D97-AF65-F5344CB8AC3E}">
        <p14:creationId xmlns:p14="http://schemas.microsoft.com/office/powerpoint/2010/main" val="389901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a-DK"/>
              <a:t>Klik for at redigere titeltypografien i masteren</a:t>
            </a:r>
          </a:p>
        </p:txBody>
      </p:sp>
      <p:sp>
        <p:nvSpPr>
          <p:cNvPr id="3" name="Pladsholder til billed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a-DK" noProof="0"/>
              <a:t>Klik på ikonet for at tilføje et billede</a:t>
            </a:r>
          </a:p>
        </p:txBody>
      </p:sp>
      <p:sp>
        <p:nvSpPr>
          <p:cNvPr id="4" name="Pladsholder til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Rectangle 14">
            <a:extLst>
              <a:ext uri="{FF2B5EF4-FFF2-40B4-BE49-F238E27FC236}">
                <a16:creationId xmlns:a16="http://schemas.microsoft.com/office/drawing/2014/main" id="{FEB9AC35-0C8F-6982-422A-FA0729DF0AE7}"/>
              </a:ext>
            </a:extLst>
          </p:cNvPr>
          <p:cNvSpPr>
            <a:spLocks noGrp="1" noChangeArrowheads="1"/>
          </p:cNvSpPr>
          <p:nvPr>
            <p:ph type="dt" sz="half" idx="10"/>
          </p:nvPr>
        </p:nvSpPr>
        <p:spPr>
          <a:ln/>
        </p:spPr>
        <p:txBody>
          <a:bodyPr/>
          <a:lstStyle>
            <a:lvl1pPr>
              <a:defRPr/>
            </a:lvl1pPr>
          </a:lstStyle>
          <a:p>
            <a:pPr>
              <a:defRPr/>
            </a:pPr>
            <a:fld id="{E75DBE7C-749D-489B-9A90-4C8BD3AA4852}" type="datetime1">
              <a:rPr lang="da-DK" altLang="da-DK"/>
              <a:pPr>
                <a:defRPr/>
              </a:pPr>
              <a:t>16-03-2026</a:t>
            </a:fld>
            <a:endParaRPr lang="en-US" altLang="da-DK"/>
          </a:p>
        </p:txBody>
      </p:sp>
      <p:sp>
        <p:nvSpPr>
          <p:cNvPr id="6" name="Rectangle 15">
            <a:extLst>
              <a:ext uri="{FF2B5EF4-FFF2-40B4-BE49-F238E27FC236}">
                <a16:creationId xmlns:a16="http://schemas.microsoft.com/office/drawing/2014/main" id="{3F9C4AF1-0981-7EE0-407E-C62C88DD016A}"/>
              </a:ext>
            </a:extLst>
          </p:cNvPr>
          <p:cNvSpPr>
            <a:spLocks noGrp="1" noChangeArrowheads="1"/>
          </p:cNvSpPr>
          <p:nvPr>
            <p:ph type="ftr" sz="quarter" idx="11"/>
          </p:nvPr>
        </p:nvSpPr>
        <p:spPr>
          <a:ln/>
        </p:spPr>
        <p:txBody>
          <a:bodyPr/>
          <a:lstStyle>
            <a:lvl1pPr>
              <a:defRPr/>
            </a:lvl1pPr>
          </a:lstStyle>
          <a:p>
            <a:pPr>
              <a:defRPr/>
            </a:pPr>
            <a:endParaRPr lang="en-US" altLang="da-DK"/>
          </a:p>
        </p:txBody>
      </p:sp>
      <p:sp>
        <p:nvSpPr>
          <p:cNvPr id="7" name="Rectangle 16">
            <a:extLst>
              <a:ext uri="{FF2B5EF4-FFF2-40B4-BE49-F238E27FC236}">
                <a16:creationId xmlns:a16="http://schemas.microsoft.com/office/drawing/2014/main" id="{D7D803F6-AAF2-7F35-2BC4-31E90D83DF65}"/>
              </a:ext>
            </a:extLst>
          </p:cNvPr>
          <p:cNvSpPr>
            <a:spLocks noGrp="1" noChangeArrowheads="1"/>
          </p:cNvSpPr>
          <p:nvPr>
            <p:ph type="sldNum" sz="quarter" idx="12"/>
          </p:nvPr>
        </p:nvSpPr>
        <p:spPr>
          <a:ln/>
        </p:spPr>
        <p:txBody>
          <a:bodyPr/>
          <a:lstStyle>
            <a:lvl1pPr>
              <a:defRPr/>
            </a:lvl1pPr>
          </a:lstStyle>
          <a:p>
            <a:fld id="{F832BF3F-12B2-4D79-A488-7CCE1D068D57}" type="slidenum">
              <a:rPr lang="en-US" altLang="da-DK"/>
              <a:pPr/>
              <a:t>‹nr.›</a:t>
            </a:fld>
            <a:endParaRPr lang="en-US" altLang="da-DK"/>
          </a:p>
        </p:txBody>
      </p:sp>
    </p:spTree>
    <p:extLst>
      <p:ext uri="{BB962C8B-B14F-4D97-AF65-F5344CB8AC3E}">
        <p14:creationId xmlns:p14="http://schemas.microsoft.com/office/powerpoint/2010/main" val="1024115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7" descr="grafik_roed">
            <a:extLst>
              <a:ext uri="{FF2B5EF4-FFF2-40B4-BE49-F238E27FC236}">
                <a16:creationId xmlns:a16="http://schemas.microsoft.com/office/drawing/2014/main" id="{B4809F8D-69B3-87DC-83B4-C8C1CDE8295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5243513"/>
            <a:ext cx="914400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A463FEDA-335C-1975-679A-1D89626B0ACD}"/>
              </a:ext>
            </a:extLst>
          </p:cNvPr>
          <p:cNvSpPr>
            <a:spLocks noGrp="1" noChangeArrowheads="1"/>
          </p:cNvSpPr>
          <p:nvPr>
            <p:ph type="title"/>
          </p:nvPr>
        </p:nvSpPr>
        <p:spPr bwMode="auto">
          <a:xfrm>
            <a:off x="781050" y="685800"/>
            <a:ext cx="6919913" cy="85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altLang="da-DK"/>
              <a:t>Klik for at redigere i master</a:t>
            </a:r>
            <a:endParaRPr lang="en-US" altLang="da-DK"/>
          </a:p>
        </p:txBody>
      </p:sp>
      <p:sp>
        <p:nvSpPr>
          <p:cNvPr id="1028" name="Rectangle 3">
            <a:extLst>
              <a:ext uri="{FF2B5EF4-FFF2-40B4-BE49-F238E27FC236}">
                <a16:creationId xmlns:a16="http://schemas.microsoft.com/office/drawing/2014/main" id="{405D0011-493C-0D98-DDC7-F683B3584704}"/>
              </a:ext>
            </a:extLst>
          </p:cNvPr>
          <p:cNvSpPr>
            <a:spLocks noGrp="1" noChangeArrowheads="1"/>
          </p:cNvSpPr>
          <p:nvPr>
            <p:ph type="body" idx="1"/>
          </p:nvPr>
        </p:nvSpPr>
        <p:spPr bwMode="auto">
          <a:xfrm>
            <a:off x="781050" y="1741488"/>
            <a:ext cx="756602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altLang="da-DK"/>
              <a:t>Klik for at redigere i master</a:t>
            </a:r>
          </a:p>
          <a:p>
            <a:pPr lvl="1"/>
            <a:r>
              <a:rPr lang="da-DK" altLang="da-DK"/>
              <a:t>Andet niveau</a:t>
            </a:r>
          </a:p>
          <a:p>
            <a:pPr lvl="2"/>
            <a:r>
              <a:rPr lang="da-DK" altLang="da-DK"/>
              <a:t>Tredje niveau</a:t>
            </a:r>
          </a:p>
          <a:p>
            <a:pPr lvl="3"/>
            <a:r>
              <a:rPr lang="da-DK" altLang="da-DK"/>
              <a:t>Fjerde niveau</a:t>
            </a:r>
          </a:p>
          <a:p>
            <a:pPr lvl="4"/>
            <a:r>
              <a:rPr lang="da-DK" altLang="da-DK"/>
              <a:t>Femte niveau</a:t>
            </a:r>
            <a:endParaRPr lang="en-US" altLang="da-DK"/>
          </a:p>
        </p:txBody>
      </p:sp>
      <p:pic>
        <p:nvPicPr>
          <p:cNvPr id="1029" name="Picture 11" descr="FYS LOGO_20_rgb_anti">
            <a:extLst>
              <a:ext uri="{FF2B5EF4-FFF2-40B4-BE49-F238E27FC236}">
                <a16:creationId xmlns:a16="http://schemas.microsoft.com/office/drawing/2014/main" id="{6500019A-CEEB-0DDD-C085-B0833CD6B38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66088" y="355600"/>
            <a:ext cx="7381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8" name="Rectangle 14">
            <a:extLst>
              <a:ext uri="{FF2B5EF4-FFF2-40B4-BE49-F238E27FC236}">
                <a16:creationId xmlns:a16="http://schemas.microsoft.com/office/drawing/2014/main" id="{4F6C1780-D724-8777-CAE2-5E50C1864E81}"/>
              </a:ext>
            </a:extLst>
          </p:cNvPr>
          <p:cNvSpPr>
            <a:spLocks noGrp="1" noChangeArrowheads="1"/>
          </p:cNvSpPr>
          <p:nvPr>
            <p:ph type="dt" sz="half" idx="2"/>
          </p:nvPr>
        </p:nvSpPr>
        <p:spPr bwMode="auto">
          <a:xfrm>
            <a:off x="1258888" y="6308725"/>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400" smtClean="0"/>
            </a:lvl1pPr>
          </a:lstStyle>
          <a:p>
            <a:pPr>
              <a:defRPr/>
            </a:pPr>
            <a:fld id="{B250B14B-520F-4223-B01F-05465F6151A7}" type="datetime1">
              <a:rPr lang="da-DK" altLang="da-DK"/>
              <a:pPr>
                <a:defRPr/>
              </a:pPr>
              <a:t>16-03-2026</a:t>
            </a:fld>
            <a:endParaRPr lang="en-US" altLang="da-DK"/>
          </a:p>
        </p:txBody>
      </p:sp>
      <p:sp>
        <p:nvSpPr>
          <p:cNvPr id="1039" name="Rectangle 15">
            <a:extLst>
              <a:ext uri="{FF2B5EF4-FFF2-40B4-BE49-F238E27FC236}">
                <a16:creationId xmlns:a16="http://schemas.microsoft.com/office/drawing/2014/main" id="{29F5F1FD-620F-6CF7-ABFB-F83D3AD07CAA}"/>
              </a:ext>
            </a:extLst>
          </p:cNvPr>
          <p:cNvSpPr>
            <a:spLocks noGrp="1" noChangeArrowheads="1"/>
          </p:cNvSpPr>
          <p:nvPr>
            <p:ph type="ftr" sz="quarter" idx="3"/>
          </p:nvPr>
        </p:nvSpPr>
        <p:spPr bwMode="auto">
          <a:xfrm>
            <a:off x="4572000" y="6308725"/>
            <a:ext cx="3770313"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400" smtClean="0"/>
            </a:lvl1pPr>
          </a:lstStyle>
          <a:p>
            <a:pPr>
              <a:defRPr/>
            </a:pPr>
            <a:endParaRPr lang="en-US" altLang="da-DK"/>
          </a:p>
        </p:txBody>
      </p:sp>
      <p:sp>
        <p:nvSpPr>
          <p:cNvPr id="1040" name="Rectangle 16">
            <a:extLst>
              <a:ext uri="{FF2B5EF4-FFF2-40B4-BE49-F238E27FC236}">
                <a16:creationId xmlns:a16="http://schemas.microsoft.com/office/drawing/2014/main" id="{664271CA-9738-3D67-AA80-11C45DA0B028}"/>
              </a:ext>
            </a:extLst>
          </p:cNvPr>
          <p:cNvSpPr>
            <a:spLocks noGrp="1" noChangeArrowheads="1"/>
          </p:cNvSpPr>
          <p:nvPr>
            <p:ph type="sldNum" sz="quarter" idx="4"/>
          </p:nvPr>
        </p:nvSpPr>
        <p:spPr bwMode="auto">
          <a:xfrm>
            <a:off x="774700" y="6308725"/>
            <a:ext cx="439738"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400"/>
            </a:lvl1pPr>
          </a:lstStyle>
          <a:p>
            <a:fld id="{8F4FC2C1-121B-44CF-9AA8-297E17E9C310}" type="slidenum">
              <a:rPr lang="en-US" altLang="da-DK"/>
              <a:pPr/>
              <a:t>‹nr.›</a:t>
            </a:fld>
            <a:endParaRPr lang="en-US" altLang="da-DK"/>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2800" kern="12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panose="020B0604020202020204" pitchFamily="34" charset="0"/>
        </a:defRPr>
      </a:lvl2pPr>
      <a:lvl3pPr algn="l" rtl="0" eaLnBrk="1" fontAlgn="base" hangingPunct="1">
        <a:spcBef>
          <a:spcPct val="0"/>
        </a:spcBef>
        <a:spcAft>
          <a:spcPct val="0"/>
        </a:spcAft>
        <a:defRPr sz="2800">
          <a:solidFill>
            <a:schemeClr val="tx2"/>
          </a:solidFill>
          <a:latin typeface="Arial" panose="020B0604020202020204" pitchFamily="34" charset="0"/>
        </a:defRPr>
      </a:lvl3pPr>
      <a:lvl4pPr algn="l" rtl="0" eaLnBrk="1" fontAlgn="base" hangingPunct="1">
        <a:spcBef>
          <a:spcPct val="0"/>
        </a:spcBef>
        <a:spcAft>
          <a:spcPct val="0"/>
        </a:spcAft>
        <a:defRPr sz="2800">
          <a:solidFill>
            <a:schemeClr val="tx2"/>
          </a:solidFill>
          <a:latin typeface="Arial" panose="020B0604020202020204" pitchFamily="34" charset="0"/>
        </a:defRPr>
      </a:lvl4pPr>
      <a:lvl5pPr algn="l" rtl="0" eaLnBrk="1" fontAlgn="base" hangingPunct="1">
        <a:spcBef>
          <a:spcPct val="0"/>
        </a:spcBef>
        <a:spcAft>
          <a:spcPct val="0"/>
        </a:spcAft>
        <a:defRPr sz="2800">
          <a:solidFill>
            <a:schemeClr val="tx2"/>
          </a:solidFill>
          <a:latin typeface="Arial" panose="020B0604020202020204" pitchFamily="34" charset="0"/>
        </a:defRPr>
      </a:lvl5pPr>
      <a:lvl6pPr marL="457200" algn="l" rtl="0" eaLnBrk="1" fontAlgn="base" hangingPunct="1">
        <a:spcBef>
          <a:spcPct val="0"/>
        </a:spcBef>
        <a:spcAft>
          <a:spcPct val="0"/>
        </a:spcAft>
        <a:defRPr sz="2800">
          <a:solidFill>
            <a:schemeClr val="tx2"/>
          </a:solidFill>
          <a:latin typeface="Arial" panose="020B0604020202020204" pitchFamily="34" charset="0"/>
        </a:defRPr>
      </a:lvl6pPr>
      <a:lvl7pPr marL="914400" algn="l" rtl="0" eaLnBrk="1" fontAlgn="base" hangingPunct="1">
        <a:spcBef>
          <a:spcPct val="0"/>
        </a:spcBef>
        <a:spcAft>
          <a:spcPct val="0"/>
        </a:spcAft>
        <a:defRPr sz="2800">
          <a:solidFill>
            <a:schemeClr val="tx2"/>
          </a:solidFill>
          <a:latin typeface="Arial" panose="020B0604020202020204" pitchFamily="34" charset="0"/>
        </a:defRPr>
      </a:lvl7pPr>
      <a:lvl8pPr marL="1371600" algn="l" rtl="0" eaLnBrk="1" fontAlgn="base" hangingPunct="1">
        <a:spcBef>
          <a:spcPct val="0"/>
        </a:spcBef>
        <a:spcAft>
          <a:spcPct val="0"/>
        </a:spcAft>
        <a:defRPr sz="2800">
          <a:solidFill>
            <a:schemeClr val="tx2"/>
          </a:solidFill>
          <a:latin typeface="Arial" panose="020B0604020202020204" pitchFamily="34" charset="0"/>
        </a:defRPr>
      </a:lvl8pPr>
      <a:lvl9pPr marL="1828800" algn="l" rtl="0" eaLnBrk="1" fontAlgn="base" hangingPunct="1">
        <a:spcBef>
          <a:spcPct val="0"/>
        </a:spcBef>
        <a:spcAft>
          <a:spcPct val="0"/>
        </a:spcAft>
        <a:defRPr sz="2800">
          <a:solidFill>
            <a:schemeClr val="tx2"/>
          </a:solidFill>
          <a:latin typeface="Arial" panose="020B0604020202020204" pitchFamily="34" charset="0"/>
        </a:defRPr>
      </a:lvl9pPr>
    </p:titleStyle>
    <p:bodyStyle>
      <a:lvl1pPr marL="276225" indent="-276225" algn="l" rtl="0" eaLnBrk="1" fontAlgn="base" hangingPunct="1">
        <a:spcBef>
          <a:spcPct val="20000"/>
        </a:spcBef>
        <a:spcAft>
          <a:spcPct val="0"/>
        </a:spcAft>
        <a:buChar char="•"/>
        <a:defRPr sz="2400" kern="1200">
          <a:solidFill>
            <a:schemeClr val="tx1"/>
          </a:solidFill>
          <a:latin typeface="+mn-lt"/>
          <a:ea typeface="+mn-ea"/>
          <a:cs typeface="+mn-cs"/>
        </a:defRPr>
      </a:lvl1pPr>
      <a:lvl2pPr marL="466725" indent="-188913" algn="l" rtl="0" eaLnBrk="1" fontAlgn="base" hangingPunct="1">
        <a:spcBef>
          <a:spcPct val="20000"/>
        </a:spcBef>
        <a:spcAft>
          <a:spcPct val="0"/>
        </a:spcAft>
        <a:buChar char="•"/>
        <a:defRPr sz="2000" kern="1200">
          <a:solidFill>
            <a:schemeClr val="tx1"/>
          </a:solidFill>
          <a:latin typeface="+mn-lt"/>
          <a:ea typeface="+mn-ea"/>
          <a:cs typeface="+mn-cs"/>
        </a:defRPr>
      </a:lvl2pPr>
      <a:lvl3pPr marL="666750" indent="-198438" algn="l" rtl="0" eaLnBrk="1" fontAlgn="base" hangingPunct="1">
        <a:spcBef>
          <a:spcPct val="20000"/>
        </a:spcBef>
        <a:spcAft>
          <a:spcPct val="0"/>
        </a:spcAft>
        <a:buChar char="•"/>
        <a:defRPr kern="1200">
          <a:solidFill>
            <a:schemeClr val="tx1"/>
          </a:solidFill>
          <a:latin typeface="+mn-lt"/>
          <a:ea typeface="+mn-ea"/>
          <a:cs typeface="+mn-cs"/>
        </a:defRPr>
      </a:lvl3pPr>
      <a:lvl4pPr marL="847725" indent="-179388" algn="l" rtl="0" eaLnBrk="1" fontAlgn="base" hangingPunct="1">
        <a:spcBef>
          <a:spcPct val="20000"/>
        </a:spcBef>
        <a:spcAft>
          <a:spcPct val="0"/>
        </a:spcAft>
        <a:buChar char="•"/>
        <a:defRPr sz="1600" kern="1200">
          <a:solidFill>
            <a:schemeClr val="tx1"/>
          </a:solidFill>
          <a:latin typeface="+mn-lt"/>
          <a:ea typeface="+mn-ea"/>
          <a:cs typeface="+mn-cs"/>
        </a:defRPr>
      </a:lvl4pPr>
      <a:lvl5pPr marL="1014413" indent="-165100" algn="l" rtl="0" eaLnBrk="1" fontAlgn="base" hangingPunct="1">
        <a:spcBef>
          <a:spcPct val="20000"/>
        </a:spcBef>
        <a:spcAft>
          <a:spcPct val="0"/>
        </a:spcAft>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97B3B2F-0E48-5C82-A7B5-687CA81EADE0}"/>
              </a:ext>
            </a:extLst>
          </p:cNvPr>
          <p:cNvSpPr>
            <a:spLocks noGrp="1" noChangeArrowheads="1"/>
          </p:cNvSpPr>
          <p:nvPr>
            <p:ph type="ctrTitle"/>
          </p:nvPr>
        </p:nvSpPr>
        <p:spPr>
          <a:xfrm>
            <a:off x="452438" y="1474788"/>
            <a:ext cx="6718300" cy="1470025"/>
          </a:xfrm>
        </p:spPr>
        <p:txBody>
          <a:bodyPr/>
          <a:lstStyle/>
          <a:p>
            <a:pPr eaLnBrk="1" hangingPunct="1"/>
            <a:br>
              <a:rPr lang="da-DK" altLang="da-DK" dirty="0"/>
            </a:br>
            <a:r>
              <a:rPr lang="da-DK" altLang="da-DK" dirty="0"/>
              <a:t>Gruppemøder om OK26 på det statslige område</a:t>
            </a:r>
          </a:p>
        </p:txBody>
      </p:sp>
      <p:sp>
        <p:nvSpPr>
          <p:cNvPr id="4099" name="Rectangle 3">
            <a:extLst>
              <a:ext uri="{FF2B5EF4-FFF2-40B4-BE49-F238E27FC236}">
                <a16:creationId xmlns:a16="http://schemas.microsoft.com/office/drawing/2014/main" id="{E1C82BC8-FBB2-38F8-6F7B-0D168653E8AC}"/>
              </a:ext>
            </a:extLst>
          </p:cNvPr>
          <p:cNvSpPr>
            <a:spLocks noGrp="1" noChangeArrowheads="1"/>
          </p:cNvSpPr>
          <p:nvPr>
            <p:ph type="subTitle" idx="1"/>
          </p:nvPr>
        </p:nvSpPr>
        <p:spPr>
          <a:xfrm>
            <a:off x="452438" y="2998788"/>
            <a:ext cx="5256212" cy="1293812"/>
          </a:xfrm>
        </p:spPr>
        <p:txBody>
          <a:bodyPr/>
          <a:lstStyle/>
          <a:p>
            <a:pPr eaLnBrk="1" hangingPunct="1"/>
            <a:r>
              <a:rPr lang="da-DK" altLang="da-DK" dirty="0"/>
              <a:t>Gennemgang af forlig og fokuspunkter</a:t>
            </a:r>
          </a:p>
        </p:txBody>
      </p:sp>
    </p:spTree>
    <p:extLst>
      <p:ext uri="{BB962C8B-B14F-4D97-AF65-F5344CB8AC3E}">
        <p14:creationId xmlns:p14="http://schemas.microsoft.com/office/powerpoint/2010/main" val="4030390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20F668C-D779-7D85-01D7-3A0CC1302108}"/>
              </a:ext>
            </a:extLst>
          </p:cNvPr>
          <p:cNvSpPr>
            <a:spLocks noGrp="1"/>
          </p:cNvSpPr>
          <p:nvPr>
            <p:ph type="ctrTitle"/>
          </p:nvPr>
        </p:nvSpPr>
        <p:spPr/>
        <p:txBody>
          <a:bodyPr/>
          <a:lstStyle/>
          <a:p>
            <a:pPr algn="ctr"/>
            <a:r>
              <a:rPr lang="da-DK" b="1" dirty="0" err="1"/>
              <a:t>Fritvalgslønkonto</a:t>
            </a:r>
            <a:r>
              <a:rPr lang="da-DK" b="1" dirty="0"/>
              <a:t> og en frihedsordning </a:t>
            </a:r>
          </a:p>
        </p:txBody>
      </p:sp>
    </p:spTree>
    <p:extLst>
      <p:ext uri="{BB962C8B-B14F-4D97-AF65-F5344CB8AC3E}">
        <p14:creationId xmlns:p14="http://schemas.microsoft.com/office/powerpoint/2010/main" val="1660411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D439FA-BECA-FB85-733F-2FCF998AEAAE}"/>
              </a:ext>
            </a:extLst>
          </p:cNvPr>
          <p:cNvSpPr>
            <a:spLocks noGrp="1"/>
          </p:cNvSpPr>
          <p:nvPr>
            <p:ph type="title"/>
          </p:nvPr>
        </p:nvSpPr>
        <p:spPr/>
        <p:txBody>
          <a:bodyPr/>
          <a:lstStyle/>
          <a:p>
            <a:r>
              <a:rPr lang="da-DK" sz="2400" dirty="0" err="1"/>
              <a:t>Fritvalgslønkonto</a:t>
            </a:r>
            <a:r>
              <a:rPr lang="da-DK" sz="2400" dirty="0"/>
              <a:t> og en frihedsordning - generelt</a:t>
            </a:r>
          </a:p>
        </p:txBody>
      </p:sp>
      <p:sp>
        <p:nvSpPr>
          <p:cNvPr id="3" name="Pladsholder til indhold 2">
            <a:extLst>
              <a:ext uri="{FF2B5EF4-FFF2-40B4-BE49-F238E27FC236}">
                <a16:creationId xmlns:a16="http://schemas.microsoft.com/office/drawing/2014/main" id="{466066CD-F279-0CAA-BC50-E030EDBE90CD}"/>
              </a:ext>
            </a:extLst>
          </p:cNvPr>
          <p:cNvSpPr>
            <a:spLocks noGrp="1"/>
          </p:cNvSpPr>
          <p:nvPr>
            <p:ph idx="1"/>
          </p:nvPr>
        </p:nvSpPr>
        <p:spPr/>
        <p:txBody>
          <a:bodyPr/>
          <a:lstStyle/>
          <a:p>
            <a:r>
              <a:rPr lang="da-DK" sz="2000" dirty="0"/>
              <a:t>I </a:t>
            </a:r>
            <a:r>
              <a:rPr lang="da-DK" sz="2000" dirty="0" err="1"/>
              <a:t>krafttræden</a:t>
            </a:r>
            <a:r>
              <a:rPr lang="da-DK" sz="2000" dirty="0"/>
              <a:t> 1.1 2028</a:t>
            </a:r>
            <a:br>
              <a:rPr lang="da-DK" sz="2000" dirty="0"/>
            </a:br>
            <a:endParaRPr lang="da-DK" sz="2000" dirty="0"/>
          </a:p>
          <a:p>
            <a:r>
              <a:rPr lang="da-DK" sz="2000" dirty="0" err="1"/>
              <a:t>Fritvalgsperiode</a:t>
            </a:r>
            <a:r>
              <a:rPr lang="da-DK" sz="2000" dirty="0"/>
              <a:t> er fra 1/1 til 31/12</a:t>
            </a:r>
            <a:br>
              <a:rPr lang="da-DK" sz="2000" dirty="0"/>
            </a:br>
            <a:endParaRPr lang="da-DK" sz="2000" dirty="0"/>
          </a:p>
          <a:p>
            <a:r>
              <a:rPr lang="da-DK" sz="2000" dirty="0"/>
              <a:t>Midler på frivalgskontoen stammer fra særlige feriefridage, særlig feriegodtgørelse og seniorbonus</a:t>
            </a:r>
            <a:br>
              <a:rPr lang="da-DK" sz="2000" dirty="0"/>
            </a:br>
            <a:endParaRPr lang="da-DK" sz="2000" dirty="0"/>
          </a:p>
          <a:p>
            <a:r>
              <a:rPr lang="da-DK" sz="2000" dirty="0"/>
              <a:t>Frist 1.10 om man ønsker løbende udbetaling, løbende pensionsindbetaling eller midlerne ind på </a:t>
            </a:r>
            <a:r>
              <a:rPr lang="da-DK" sz="2000" dirty="0" err="1"/>
              <a:t>fritvalgslønkontoen</a:t>
            </a:r>
            <a:br>
              <a:rPr lang="da-DK" sz="2000" dirty="0"/>
            </a:br>
            <a:endParaRPr lang="da-DK" sz="2000" dirty="0"/>
          </a:p>
          <a:p>
            <a:r>
              <a:rPr lang="da-DK" sz="2000" dirty="0"/>
              <a:t>Der kan aftales overført op til 15 dage</a:t>
            </a:r>
            <a:r>
              <a:rPr lang="da-DK" dirty="0"/>
              <a:t>.</a:t>
            </a:r>
          </a:p>
          <a:p>
            <a:pPr marL="0" indent="0">
              <a:buNone/>
            </a:pPr>
            <a:endParaRPr lang="da-DK" dirty="0"/>
          </a:p>
          <a:p>
            <a:endParaRPr lang="da-DK" dirty="0"/>
          </a:p>
        </p:txBody>
      </p:sp>
    </p:spTree>
    <p:extLst>
      <p:ext uri="{BB962C8B-B14F-4D97-AF65-F5344CB8AC3E}">
        <p14:creationId xmlns:p14="http://schemas.microsoft.com/office/powerpoint/2010/main" val="1351798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B865BB-A50B-1371-E48C-17F1499477D8}"/>
              </a:ext>
            </a:extLst>
          </p:cNvPr>
          <p:cNvSpPr>
            <a:spLocks noGrp="1"/>
          </p:cNvSpPr>
          <p:nvPr>
            <p:ph type="title"/>
          </p:nvPr>
        </p:nvSpPr>
        <p:spPr/>
        <p:txBody>
          <a:bodyPr/>
          <a:lstStyle/>
          <a:p>
            <a:r>
              <a:rPr lang="da-DK" dirty="0" err="1"/>
              <a:t>Fritvalgskonto</a:t>
            </a:r>
            <a:endParaRPr lang="da-DK" dirty="0"/>
          </a:p>
        </p:txBody>
      </p:sp>
      <p:sp>
        <p:nvSpPr>
          <p:cNvPr id="3" name="Pladsholder til indhold 2">
            <a:extLst>
              <a:ext uri="{FF2B5EF4-FFF2-40B4-BE49-F238E27FC236}">
                <a16:creationId xmlns:a16="http://schemas.microsoft.com/office/drawing/2014/main" id="{B74E6C46-56F5-EFDE-09A1-092EFA84770B}"/>
              </a:ext>
            </a:extLst>
          </p:cNvPr>
          <p:cNvSpPr>
            <a:spLocks noGrp="1"/>
          </p:cNvSpPr>
          <p:nvPr>
            <p:ph idx="1"/>
          </p:nvPr>
        </p:nvSpPr>
        <p:spPr/>
        <p:txBody>
          <a:bodyPr/>
          <a:lstStyle/>
          <a:p>
            <a:pPr>
              <a:buFont typeface="Wingdings" panose="05000000000000000000" pitchFamily="2" charset="2"/>
              <a:buChar char="§"/>
            </a:pPr>
            <a:r>
              <a:rPr lang="da-DK" dirty="0"/>
              <a:t>Bidragene til </a:t>
            </a:r>
            <a:r>
              <a:rPr lang="da-DK" dirty="0" err="1"/>
              <a:t>fritvalgs</a:t>
            </a:r>
            <a:r>
              <a:rPr lang="da-DK" dirty="0"/>
              <a:t> Lønkontoen kommer fra:</a:t>
            </a:r>
          </a:p>
          <a:p>
            <a:pPr lvl="1">
              <a:buFont typeface="Wingdings" panose="05000000000000000000" pitchFamily="2" charset="2"/>
              <a:buChar char="§"/>
            </a:pPr>
            <a:r>
              <a:rPr lang="da-DK" dirty="0"/>
              <a:t>Nye midler svarende til 0,81% </a:t>
            </a:r>
          </a:p>
          <a:p>
            <a:pPr lvl="1">
              <a:buFont typeface="Wingdings" panose="05000000000000000000" pitchFamily="2" charset="2"/>
              <a:buChar char="§"/>
            </a:pPr>
            <a:r>
              <a:rPr lang="da-DK" dirty="0"/>
              <a:t>Eksisterende midler: Særlig Feriegodtgørelse 2,30%., særlige feriedage 2,60 % og seniorbonus 1,00%.</a:t>
            </a:r>
          </a:p>
          <a:p>
            <a:r>
              <a:rPr lang="da-DK" dirty="0"/>
              <a:t>Fridage: 1 frivalgsdag til alderen 41-61 år, 5 særlige feriedage, 2 seniordage fra 62 år og 2 nye seniordage fra 62 år</a:t>
            </a:r>
          </a:p>
          <a:p>
            <a:r>
              <a:rPr lang="da-DK" dirty="0"/>
              <a:t>Dvs. øget fleksibilitet om man vil have penge eller frihed</a:t>
            </a:r>
          </a:p>
          <a:p>
            <a:r>
              <a:rPr lang="da-DK" dirty="0"/>
              <a:t>Opspare yderligere 15 dage fra merarbejde</a:t>
            </a:r>
          </a:p>
        </p:txBody>
      </p:sp>
    </p:spTree>
    <p:extLst>
      <p:ext uri="{BB962C8B-B14F-4D97-AF65-F5344CB8AC3E}">
        <p14:creationId xmlns:p14="http://schemas.microsoft.com/office/powerpoint/2010/main" val="3559459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81666C9A-745D-1A6A-1D98-DED4E8C281A6}"/>
              </a:ext>
            </a:extLst>
          </p:cNvPr>
          <p:cNvSpPr>
            <a:spLocks noGrp="1"/>
          </p:cNvSpPr>
          <p:nvPr>
            <p:ph type="ctrTitle"/>
          </p:nvPr>
        </p:nvSpPr>
        <p:spPr/>
        <p:txBody>
          <a:bodyPr/>
          <a:lstStyle/>
          <a:p>
            <a:pPr algn="ctr"/>
            <a:r>
              <a:rPr lang="da-DK" b="1" dirty="0"/>
              <a:t>Forbedringer af familierettigheder</a:t>
            </a:r>
          </a:p>
        </p:txBody>
      </p:sp>
    </p:spTree>
    <p:extLst>
      <p:ext uri="{BB962C8B-B14F-4D97-AF65-F5344CB8AC3E}">
        <p14:creationId xmlns:p14="http://schemas.microsoft.com/office/powerpoint/2010/main" val="188390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B1F08B-15E6-F12D-7918-22677B541E40}"/>
              </a:ext>
            </a:extLst>
          </p:cNvPr>
          <p:cNvSpPr>
            <a:spLocks noGrp="1"/>
          </p:cNvSpPr>
          <p:nvPr>
            <p:ph type="title"/>
          </p:nvPr>
        </p:nvSpPr>
        <p:spPr/>
        <p:txBody>
          <a:bodyPr/>
          <a:lstStyle/>
          <a:p>
            <a:r>
              <a:rPr lang="da-DK" dirty="0"/>
              <a:t>Forbedringer i forhold til barn syg</a:t>
            </a:r>
          </a:p>
        </p:txBody>
      </p:sp>
      <p:sp>
        <p:nvSpPr>
          <p:cNvPr id="3" name="Pladsholder til indhold 2">
            <a:extLst>
              <a:ext uri="{FF2B5EF4-FFF2-40B4-BE49-F238E27FC236}">
                <a16:creationId xmlns:a16="http://schemas.microsoft.com/office/drawing/2014/main" id="{A08BFEFC-485D-B085-05BB-77831E5CA996}"/>
              </a:ext>
            </a:extLst>
          </p:cNvPr>
          <p:cNvSpPr>
            <a:spLocks noGrp="1"/>
          </p:cNvSpPr>
          <p:nvPr>
            <p:ph idx="1"/>
          </p:nvPr>
        </p:nvSpPr>
        <p:spPr/>
        <p:txBody>
          <a:bodyPr/>
          <a:lstStyle/>
          <a:p>
            <a:r>
              <a:rPr lang="da-DK" dirty="0"/>
              <a:t>Med virkning fra 1. april 2026 har forældre til børn under 18 år, ud over mulighed for tjenestefrihed til pasning af et sygt barn på barnets 1. og 2. sygedag, også </a:t>
            </a:r>
            <a:r>
              <a:rPr lang="da-DK" b="1" dirty="0"/>
              <a:t>mulighed</a:t>
            </a:r>
            <a:r>
              <a:rPr lang="da-DK" dirty="0"/>
              <a:t> for tjenestefrihed på</a:t>
            </a:r>
            <a:br>
              <a:rPr lang="da-DK" dirty="0"/>
            </a:br>
            <a:endParaRPr lang="da-DK" dirty="0"/>
          </a:p>
          <a:p>
            <a:pPr lvl="0"/>
            <a:r>
              <a:rPr lang="da-DK" dirty="0"/>
              <a:t>Hjemkaldelsesdagen</a:t>
            </a:r>
            <a:br>
              <a:rPr lang="da-DK" dirty="0"/>
            </a:br>
            <a:endParaRPr lang="da-DK" dirty="0"/>
          </a:p>
          <a:p>
            <a:pPr lvl="0"/>
            <a:r>
              <a:rPr lang="da-DK" dirty="0"/>
              <a:t>Barnets 3. sygedag</a:t>
            </a:r>
            <a:br>
              <a:rPr lang="da-DK" dirty="0"/>
            </a:br>
            <a:endParaRPr lang="da-DK" dirty="0"/>
          </a:p>
          <a:p>
            <a:pPr marL="0" indent="0">
              <a:buNone/>
            </a:pPr>
            <a:endParaRPr lang="da-DK" dirty="0"/>
          </a:p>
        </p:txBody>
      </p:sp>
    </p:spTree>
    <p:extLst>
      <p:ext uri="{BB962C8B-B14F-4D97-AF65-F5344CB8AC3E}">
        <p14:creationId xmlns:p14="http://schemas.microsoft.com/office/powerpoint/2010/main" val="1496555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4F9C6E2-3B3A-085C-24F5-62673F9CBE24}"/>
              </a:ext>
            </a:extLst>
          </p:cNvPr>
          <p:cNvSpPr>
            <a:spLocks noGrp="1"/>
          </p:cNvSpPr>
          <p:nvPr>
            <p:ph type="ctrTitle"/>
          </p:nvPr>
        </p:nvSpPr>
        <p:spPr/>
        <p:txBody>
          <a:bodyPr/>
          <a:lstStyle/>
          <a:p>
            <a:pPr algn="ctr"/>
            <a:r>
              <a:rPr lang="da-DK" b="1" dirty="0"/>
              <a:t>Forbedringer ift. fravær af familiemæssige årsager</a:t>
            </a:r>
          </a:p>
        </p:txBody>
      </p:sp>
    </p:spTree>
    <p:extLst>
      <p:ext uri="{BB962C8B-B14F-4D97-AF65-F5344CB8AC3E}">
        <p14:creationId xmlns:p14="http://schemas.microsoft.com/office/powerpoint/2010/main" val="1793835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9A4A03-D12F-1477-A272-45AD261848D9}"/>
              </a:ext>
            </a:extLst>
          </p:cNvPr>
          <p:cNvSpPr>
            <a:spLocks noGrp="1"/>
          </p:cNvSpPr>
          <p:nvPr>
            <p:ph type="title"/>
          </p:nvPr>
        </p:nvSpPr>
        <p:spPr/>
        <p:txBody>
          <a:bodyPr/>
          <a:lstStyle/>
          <a:p>
            <a:r>
              <a:rPr lang="da-DK" dirty="0"/>
              <a:t>Fravær af familiemæssige årsager</a:t>
            </a:r>
            <a:br>
              <a:rPr lang="da-DK" dirty="0"/>
            </a:br>
            <a:r>
              <a:rPr lang="da-DK" dirty="0"/>
              <a:t>Virkning fra 1. april 2026</a:t>
            </a:r>
          </a:p>
        </p:txBody>
      </p:sp>
      <p:sp>
        <p:nvSpPr>
          <p:cNvPr id="3" name="Pladsholder til indhold 2">
            <a:extLst>
              <a:ext uri="{FF2B5EF4-FFF2-40B4-BE49-F238E27FC236}">
                <a16:creationId xmlns:a16="http://schemas.microsoft.com/office/drawing/2014/main" id="{500850A5-C8D3-2EF8-2D96-B80487145FCD}"/>
              </a:ext>
            </a:extLst>
          </p:cNvPr>
          <p:cNvSpPr>
            <a:spLocks noGrp="1"/>
          </p:cNvSpPr>
          <p:nvPr>
            <p:ph idx="1"/>
          </p:nvPr>
        </p:nvSpPr>
        <p:spPr/>
        <p:txBody>
          <a:bodyPr/>
          <a:lstStyle/>
          <a:p>
            <a:pPr lvl="0"/>
            <a:r>
              <a:rPr lang="da-DK" dirty="0"/>
              <a:t>Den samlede ret til sædvanlig løn under forældreorlov udvides med 2 uger (deleugerne)</a:t>
            </a:r>
            <a:br>
              <a:rPr lang="da-DK" dirty="0"/>
            </a:br>
            <a:endParaRPr lang="da-DK" dirty="0"/>
          </a:p>
          <a:p>
            <a:r>
              <a:rPr lang="da-DK" dirty="0"/>
              <a:t>Etablering af </a:t>
            </a:r>
            <a:r>
              <a:rPr lang="da-DK" dirty="0" err="1"/>
              <a:t>lønret</a:t>
            </a:r>
            <a:r>
              <a:rPr lang="da-DK" dirty="0"/>
              <a:t> til sociale forældre og nærtstående familiemedlemmer samt forbedring af far/medmors ret til fravær med løn inden for de første 10 uger efter fødslen</a:t>
            </a:r>
            <a:br>
              <a:rPr lang="da-DK" dirty="0"/>
            </a:br>
            <a:endParaRPr lang="da-DK" dirty="0"/>
          </a:p>
          <a:p>
            <a:r>
              <a:rPr lang="da-DK" dirty="0"/>
              <a:t>Forbedrede lønrettigheder ved børns hospitalsindlæggelse og tidligt hjemmeophold. </a:t>
            </a:r>
          </a:p>
          <a:p>
            <a:endParaRPr lang="da-DK" dirty="0"/>
          </a:p>
        </p:txBody>
      </p:sp>
    </p:spTree>
    <p:extLst>
      <p:ext uri="{BB962C8B-B14F-4D97-AF65-F5344CB8AC3E}">
        <p14:creationId xmlns:p14="http://schemas.microsoft.com/office/powerpoint/2010/main" val="3008557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3F330F-6E58-1CCC-9F96-5D2E1B4D74DC}"/>
              </a:ext>
            </a:extLst>
          </p:cNvPr>
          <p:cNvSpPr>
            <a:spLocks noGrp="1"/>
          </p:cNvSpPr>
          <p:nvPr>
            <p:ph type="title"/>
          </p:nvPr>
        </p:nvSpPr>
        <p:spPr/>
        <p:txBody>
          <a:bodyPr/>
          <a:lstStyle/>
          <a:p>
            <a:r>
              <a:rPr lang="da-DK" dirty="0"/>
              <a:t>Fravær af familiemæssige årsager</a:t>
            </a:r>
          </a:p>
        </p:txBody>
      </p:sp>
      <p:sp>
        <p:nvSpPr>
          <p:cNvPr id="3" name="Pladsholder til indhold 2">
            <a:extLst>
              <a:ext uri="{FF2B5EF4-FFF2-40B4-BE49-F238E27FC236}">
                <a16:creationId xmlns:a16="http://schemas.microsoft.com/office/drawing/2014/main" id="{000F4452-2D95-DEA4-2134-DB817AB45AE8}"/>
              </a:ext>
            </a:extLst>
          </p:cNvPr>
          <p:cNvSpPr>
            <a:spLocks noGrp="1"/>
          </p:cNvSpPr>
          <p:nvPr>
            <p:ph idx="1"/>
          </p:nvPr>
        </p:nvSpPr>
        <p:spPr/>
        <p:txBody>
          <a:bodyPr/>
          <a:lstStyle/>
          <a:p>
            <a:pPr lvl="0"/>
            <a:r>
              <a:rPr lang="da-DK" sz="2000" dirty="0"/>
              <a:t>Forbedrede lønrettigheder for eneforældre med eneforældremyndighed </a:t>
            </a:r>
            <a:br>
              <a:rPr lang="da-DK" sz="2000" dirty="0"/>
            </a:br>
            <a:endParaRPr lang="da-DK" sz="2000" dirty="0"/>
          </a:p>
          <a:p>
            <a:pPr lvl="0"/>
            <a:r>
              <a:rPr lang="da-DK" sz="2000" dirty="0"/>
              <a:t>Ret til sædvanligt pensionsbidrag i den </a:t>
            </a:r>
            <a:r>
              <a:rPr lang="da-DK" sz="2000" dirty="0" err="1"/>
              <a:t>retsbaserede</a:t>
            </a:r>
            <a:r>
              <a:rPr lang="da-DK" sz="2000" dirty="0"/>
              <a:t> forlængelse af forældreorloven op til 46 uger</a:t>
            </a:r>
            <a:br>
              <a:rPr lang="da-DK" sz="2000" dirty="0"/>
            </a:br>
            <a:endParaRPr lang="da-DK" sz="2000" dirty="0"/>
          </a:p>
          <a:p>
            <a:pPr lvl="0"/>
            <a:r>
              <a:rPr lang="da-DK" sz="2000" dirty="0"/>
              <a:t>Implementering af administrationsgrundlaget om surrogatfamilier i Aftalen om fravær af familiemæssige årsager </a:t>
            </a:r>
          </a:p>
          <a:p>
            <a:pPr lvl="0"/>
            <a:endParaRPr lang="da-DK" sz="2000" dirty="0"/>
          </a:p>
          <a:p>
            <a:r>
              <a:rPr lang="da-DK" sz="2000" dirty="0"/>
              <a:t>Sorgorlov til en efterlevende forælder til et mindreårigt barn under forudsætning af, at lovforslaget herom vedtages i perioden</a:t>
            </a:r>
          </a:p>
          <a:p>
            <a:pPr lvl="0"/>
            <a:endParaRPr lang="da-DK" sz="2000" dirty="0"/>
          </a:p>
          <a:p>
            <a:pPr marL="0" indent="0">
              <a:buNone/>
            </a:pPr>
            <a:endParaRPr lang="da-DK" dirty="0"/>
          </a:p>
        </p:txBody>
      </p:sp>
    </p:spTree>
    <p:extLst>
      <p:ext uri="{BB962C8B-B14F-4D97-AF65-F5344CB8AC3E}">
        <p14:creationId xmlns:p14="http://schemas.microsoft.com/office/powerpoint/2010/main" val="2553919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5624F-2EE1-6535-9EB6-38BA77BDBC2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C3BE019C-1692-422A-A413-C01334B931E8}"/>
              </a:ext>
            </a:extLst>
          </p:cNvPr>
          <p:cNvSpPr>
            <a:spLocks noGrp="1"/>
          </p:cNvSpPr>
          <p:nvPr>
            <p:ph type="ctrTitle"/>
          </p:nvPr>
        </p:nvSpPr>
        <p:spPr/>
        <p:txBody>
          <a:bodyPr/>
          <a:lstStyle/>
          <a:p>
            <a:pPr algn="ctr"/>
            <a:r>
              <a:rPr lang="da-DK" b="1" dirty="0"/>
              <a:t>Arbejdstid </a:t>
            </a:r>
          </a:p>
        </p:txBody>
      </p:sp>
    </p:spTree>
    <p:extLst>
      <p:ext uri="{BB962C8B-B14F-4D97-AF65-F5344CB8AC3E}">
        <p14:creationId xmlns:p14="http://schemas.microsoft.com/office/powerpoint/2010/main" val="4238586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58A14E-0CC4-9AFC-0EDC-765458BA3E2F}"/>
              </a:ext>
            </a:extLst>
          </p:cNvPr>
          <p:cNvSpPr>
            <a:spLocks noGrp="1"/>
          </p:cNvSpPr>
          <p:nvPr>
            <p:ph type="title"/>
          </p:nvPr>
        </p:nvSpPr>
        <p:spPr/>
        <p:txBody>
          <a:bodyPr/>
          <a:lstStyle/>
          <a:p>
            <a:r>
              <a:rPr lang="da-DK" dirty="0"/>
              <a:t>Arbejdstid </a:t>
            </a:r>
          </a:p>
        </p:txBody>
      </p:sp>
      <p:sp>
        <p:nvSpPr>
          <p:cNvPr id="3" name="Pladsholder til indhold 2">
            <a:extLst>
              <a:ext uri="{FF2B5EF4-FFF2-40B4-BE49-F238E27FC236}">
                <a16:creationId xmlns:a16="http://schemas.microsoft.com/office/drawing/2014/main" id="{D8E5BB16-C210-B3CD-6138-B7E0856FA88B}"/>
              </a:ext>
            </a:extLst>
          </p:cNvPr>
          <p:cNvSpPr>
            <a:spLocks noGrp="1"/>
          </p:cNvSpPr>
          <p:nvPr>
            <p:ph idx="1"/>
          </p:nvPr>
        </p:nvSpPr>
        <p:spPr/>
        <p:txBody>
          <a:bodyPr/>
          <a:lstStyle/>
          <a:p>
            <a:r>
              <a:rPr lang="da-DK" dirty="0"/>
              <a:t>Manglende overholdelse af reglerne om ugentlig arbejdstid(48-timers reglen)</a:t>
            </a:r>
            <a:br>
              <a:rPr lang="da-DK" dirty="0"/>
            </a:br>
            <a:endParaRPr lang="da-DK" dirty="0"/>
          </a:p>
          <a:p>
            <a:r>
              <a:rPr lang="da-DK" dirty="0"/>
              <a:t>Godtgørelse til den enkelte medarbejder i stedet for bod til den </a:t>
            </a:r>
            <a:r>
              <a:rPr lang="da-DK"/>
              <a:t>faglige organisation  </a:t>
            </a:r>
            <a:endParaRPr lang="da-DK" dirty="0"/>
          </a:p>
        </p:txBody>
      </p:sp>
    </p:spTree>
    <p:extLst>
      <p:ext uri="{BB962C8B-B14F-4D97-AF65-F5344CB8AC3E}">
        <p14:creationId xmlns:p14="http://schemas.microsoft.com/office/powerpoint/2010/main" val="1160831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9BE6ED-83B7-04EE-4140-7CAB9C09B176}"/>
              </a:ext>
            </a:extLst>
          </p:cNvPr>
          <p:cNvSpPr>
            <a:spLocks noGrp="1"/>
          </p:cNvSpPr>
          <p:nvPr>
            <p:ph type="title"/>
          </p:nvPr>
        </p:nvSpPr>
        <p:spPr/>
        <p:txBody>
          <a:bodyPr/>
          <a:lstStyle/>
          <a:p>
            <a:r>
              <a:rPr lang="da-DK" b="1" dirty="0"/>
              <a:t>OK26 – forhandlingsprocessen</a:t>
            </a:r>
          </a:p>
        </p:txBody>
      </p:sp>
      <p:sp>
        <p:nvSpPr>
          <p:cNvPr id="3" name="Pladsholder til indhold 2">
            <a:extLst>
              <a:ext uri="{FF2B5EF4-FFF2-40B4-BE49-F238E27FC236}">
                <a16:creationId xmlns:a16="http://schemas.microsoft.com/office/drawing/2014/main" id="{064C28A6-46A6-2176-93BB-D2B7450FCFC3}"/>
              </a:ext>
            </a:extLst>
          </p:cNvPr>
          <p:cNvSpPr>
            <a:spLocks noGrp="1"/>
          </p:cNvSpPr>
          <p:nvPr>
            <p:ph idx="1"/>
          </p:nvPr>
        </p:nvSpPr>
        <p:spPr>
          <a:xfrm>
            <a:off x="781050" y="1412776"/>
            <a:ext cx="7566025" cy="4608512"/>
          </a:xfrm>
        </p:spPr>
        <p:txBody>
          <a:bodyPr/>
          <a:lstStyle/>
          <a:p>
            <a:r>
              <a:rPr lang="da-DK" dirty="0"/>
              <a:t>Forhandlingsforløbet har været i gang over et år</a:t>
            </a:r>
          </a:p>
          <a:p>
            <a:r>
              <a:rPr lang="da-DK" dirty="0"/>
              <a:t>Startskud og køreplanaftale december ‘24</a:t>
            </a:r>
          </a:p>
          <a:p>
            <a:r>
              <a:rPr lang="da-DK" dirty="0" err="1"/>
              <a:t>Kravsindsamling</a:t>
            </a:r>
            <a:r>
              <a:rPr lang="da-DK" dirty="0"/>
              <a:t> maj ‘25</a:t>
            </a:r>
          </a:p>
          <a:p>
            <a:r>
              <a:rPr lang="da-DK" dirty="0"/>
              <a:t>Forarbejde, tekniske møder, tal og data, drøftelser i organisationerne og i AC’ s forhandlingsudvalg og bestyrelse</a:t>
            </a:r>
          </a:p>
          <a:p>
            <a:r>
              <a:rPr lang="da-DK" dirty="0" err="1"/>
              <a:t>Kravsudveksling</a:t>
            </a:r>
            <a:r>
              <a:rPr lang="da-DK" dirty="0"/>
              <a:t> med arbejdsgivere december ‘25</a:t>
            </a:r>
          </a:p>
          <a:p>
            <a:r>
              <a:rPr lang="da-DK" dirty="0"/>
              <a:t>Politiske og tekniske forhandlinger januar – marts ’26</a:t>
            </a:r>
          </a:p>
          <a:p>
            <a:r>
              <a:rPr lang="da-DK" dirty="0"/>
              <a:t>AC’ s forhandlingsmodel ”En for alle – alle for en”</a:t>
            </a:r>
          </a:p>
          <a:p>
            <a:r>
              <a:rPr lang="da-DK" dirty="0"/>
              <a:t>Generelle og specielle krav lukkes samtidig </a:t>
            </a:r>
            <a:r>
              <a:rPr lang="da-DK"/>
              <a:t>på AC-bordet.</a:t>
            </a:r>
            <a:endParaRPr lang="da-DK" dirty="0"/>
          </a:p>
        </p:txBody>
      </p:sp>
    </p:spTree>
    <p:extLst>
      <p:ext uri="{BB962C8B-B14F-4D97-AF65-F5344CB8AC3E}">
        <p14:creationId xmlns:p14="http://schemas.microsoft.com/office/powerpoint/2010/main" val="1111369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6963A-EF53-498D-204B-A713F35CA84B}"/>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25A73232-D8AC-F7CE-A98F-559B8D00984F}"/>
              </a:ext>
            </a:extLst>
          </p:cNvPr>
          <p:cNvSpPr>
            <a:spLocks noGrp="1"/>
          </p:cNvSpPr>
          <p:nvPr>
            <p:ph type="ctrTitle"/>
          </p:nvPr>
        </p:nvSpPr>
        <p:spPr/>
        <p:txBody>
          <a:bodyPr/>
          <a:lstStyle/>
          <a:p>
            <a:pPr algn="ctr"/>
            <a:r>
              <a:rPr lang="da-DK" b="1" dirty="0"/>
              <a:t>Arbejdstid – deltidsdommen </a:t>
            </a:r>
          </a:p>
        </p:txBody>
      </p:sp>
    </p:spTree>
    <p:extLst>
      <p:ext uri="{BB962C8B-B14F-4D97-AF65-F5344CB8AC3E}">
        <p14:creationId xmlns:p14="http://schemas.microsoft.com/office/powerpoint/2010/main" val="555348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787A1-632A-3442-4D33-DEB540AFE41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B0A6BE1-708C-872D-2903-F1E841DCE62B}"/>
              </a:ext>
            </a:extLst>
          </p:cNvPr>
          <p:cNvSpPr>
            <a:spLocks noGrp="1"/>
          </p:cNvSpPr>
          <p:nvPr>
            <p:ph type="title"/>
          </p:nvPr>
        </p:nvSpPr>
        <p:spPr/>
        <p:txBody>
          <a:bodyPr/>
          <a:lstStyle/>
          <a:p>
            <a:r>
              <a:rPr lang="da-DK" dirty="0"/>
              <a:t>Arbejdstid - fortsat</a:t>
            </a:r>
          </a:p>
        </p:txBody>
      </p:sp>
      <p:sp>
        <p:nvSpPr>
          <p:cNvPr id="3" name="Pladsholder til indhold 2">
            <a:extLst>
              <a:ext uri="{FF2B5EF4-FFF2-40B4-BE49-F238E27FC236}">
                <a16:creationId xmlns:a16="http://schemas.microsoft.com/office/drawing/2014/main" id="{FE6E0E6F-6FAD-A544-6A9F-67A7A24AAF95}"/>
              </a:ext>
            </a:extLst>
          </p:cNvPr>
          <p:cNvSpPr>
            <a:spLocks noGrp="1"/>
          </p:cNvSpPr>
          <p:nvPr>
            <p:ph idx="1"/>
          </p:nvPr>
        </p:nvSpPr>
        <p:spPr/>
        <p:txBody>
          <a:bodyPr/>
          <a:lstStyle/>
          <a:p>
            <a:r>
              <a:rPr lang="da-DK" dirty="0"/>
              <a:t>Deltidsdom – håndtering af voldgiftsrettens dom, som siger at deltidsansattes merarbejde skal honoreres som for fuldtidsansatte. </a:t>
            </a:r>
            <a:r>
              <a:rPr lang="da-DK" dirty="0" err="1"/>
              <a:t>Dvs</a:t>
            </a:r>
            <a:r>
              <a:rPr lang="da-DK" dirty="0"/>
              <a:t> honorering 1: 1,5 i stedet for 1:1</a:t>
            </a:r>
            <a:br>
              <a:rPr lang="da-DK" dirty="0"/>
            </a:br>
            <a:endParaRPr lang="da-DK" dirty="0"/>
          </a:p>
          <a:p>
            <a:r>
              <a:rPr lang="da-DK" dirty="0"/>
              <a:t>Udgift på statens område – 12 mio. i alt</a:t>
            </a:r>
            <a:br>
              <a:rPr lang="da-DK" dirty="0"/>
            </a:br>
            <a:endParaRPr lang="da-DK" dirty="0"/>
          </a:p>
          <a:p>
            <a:r>
              <a:rPr lang="da-DK" dirty="0"/>
              <a:t>Aftale om proces for efterbetaling – skal aftales senest 1.4 2026  </a:t>
            </a:r>
          </a:p>
        </p:txBody>
      </p:sp>
    </p:spTree>
    <p:extLst>
      <p:ext uri="{BB962C8B-B14F-4D97-AF65-F5344CB8AC3E}">
        <p14:creationId xmlns:p14="http://schemas.microsoft.com/office/powerpoint/2010/main" val="2463059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E367A8E-FA14-1F28-CE3A-E9A6B08E3A9E}"/>
              </a:ext>
            </a:extLst>
          </p:cNvPr>
          <p:cNvSpPr>
            <a:spLocks noGrp="1"/>
          </p:cNvSpPr>
          <p:nvPr>
            <p:ph type="ctrTitle"/>
          </p:nvPr>
        </p:nvSpPr>
        <p:spPr/>
        <p:txBody>
          <a:bodyPr/>
          <a:lstStyle/>
          <a:p>
            <a:pPr algn="ctr"/>
            <a:r>
              <a:rPr lang="da-DK" b="1" dirty="0"/>
              <a:t>Arbejdsmiljø</a:t>
            </a:r>
          </a:p>
        </p:txBody>
      </p:sp>
    </p:spTree>
    <p:extLst>
      <p:ext uri="{BB962C8B-B14F-4D97-AF65-F5344CB8AC3E}">
        <p14:creationId xmlns:p14="http://schemas.microsoft.com/office/powerpoint/2010/main" val="2260286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A4F100-7F10-339E-6254-26009715797D}"/>
              </a:ext>
            </a:extLst>
          </p:cNvPr>
          <p:cNvSpPr>
            <a:spLocks noGrp="1"/>
          </p:cNvSpPr>
          <p:nvPr>
            <p:ph type="title"/>
          </p:nvPr>
        </p:nvSpPr>
        <p:spPr/>
        <p:txBody>
          <a:bodyPr/>
          <a:lstStyle/>
          <a:p>
            <a:r>
              <a:rPr lang="da-DK" dirty="0"/>
              <a:t>Arbejde som skal forbedre arbejdsmiljøet på de statslig arbejdspladser</a:t>
            </a:r>
          </a:p>
        </p:txBody>
      </p:sp>
      <p:sp>
        <p:nvSpPr>
          <p:cNvPr id="3" name="Pladsholder til indhold 2">
            <a:extLst>
              <a:ext uri="{FF2B5EF4-FFF2-40B4-BE49-F238E27FC236}">
                <a16:creationId xmlns:a16="http://schemas.microsoft.com/office/drawing/2014/main" id="{6B244406-11EF-1758-58BF-06098FE90DA3}"/>
              </a:ext>
            </a:extLst>
          </p:cNvPr>
          <p:cNvSpPr>
            <a:spLocks noGrp="1"/>
          </p:cNvSpPr>
          <p:nvPr>
            <p:ph idx="1"/>
          </p:nvPr>
        </p:nvSpPr>
        <p:spPr/>
        <p:txBody>
          <a:bodyPr/>
          <a:lstStyle/>
          <a:p>
            <a:pPr marL="0" indent="0">
              <a:buNone/>
            </a:pPr>
            <a:endParaRPr lang="da-DK" dirty="0"/>
          </a:p>
          <a:p>
            <a:r>
              <a:rPr lang="da-DK" dirty="0"/>
              <a:t>Tidlig indsats for langtidssygemeldte</a:t>
            </a:r>
          </a:p>
          <a:p>
            <a:r>
              <a:rPr lang="da-DK" dirty="0"/>
              <a:t>Særligt fokus på at nedbringe/forebygge stress</a:t>
            </a:r>
          </a:p>
          <a:p>
            <a:r>
              <a:rPr lang="da-DK" dirty="0"/>
              <a:t>Arbejdsmiljøkonference for Trio</a:t>
            </a:r>
          </a:p>
          <a:p>
            <a:r>
              <a:rPr lang="da-DK" dirty="0"/>
              <a:t>Lederuddannelse </a:t>
            </a:r>
          </a:p>
          <a:p>
            <a:pPr marL="0" indent="0">
              <a:buNone/>
            </a:pPr>
            <a:br>
              <a:rPr lang="da-DK" dirty="0"/>
            </a:br>
            <a:endParaRPr lang="da-DK" dirty="0"/>
          </a:p>
          <a:p>
            <a:endParaRPr lang="da-DK" dirty="0"/>
          </a:p>
        </p:txBody>
      </p:sp>
    </p:spTree>
    <p:extLst>
      <p:ext uri="{BB962C8B-B14F-4D97-AF65-F5344CB8AC3E}">
        <p14:creationId xmlns:p14="http://schemas.microsoft.com/office/powerpoint/2010/main" val="209705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F7AD9627-6210-30B8-E860-6241F6079A94}"/>
              </a:ext>
            </a:extLst>
          </p:cNvPr>
          <p:cNvSpPr>
            <a:spLocks noGrp="1"/>
          </p:cNvSpPr>
          <p:nvPr>
            <p:ph type="ctrTitle"/>
          </p:nvPr>
        </p:nvSpPr>
        <p:spPr/>
        <p:txBody>
          <a:bodyPr/>
          <a:lstStyle/>
          <a:p>
            <a:pPr algn="ctr"/>
            <a:r>
              <a:rPr lang="da-DK" b="1" dirty="0"/>
              <a:t>Kompetenceudvikling</a:t>
            </a:r>
          </a:p>
        </p:txBody>
      </p:sp>
    </p:spTree>
    <p:extLst>
      <p:ext uri="{BB962C8B-B14F-4D97-AF65-F5344CB8AC3E}">
        <p14:creationId xmlns:p14="http://schemas.microsoft.com/office/powerpoint/2010/main" val="639939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8753DC-FC55-249A-6DA0-A38152F897F7}"/>
              </a:ext>
            </a:extLst>
          </p:cNvPr>
          <p:cNvSpPr>
            <a:spLocks noGrp="1"/>
          </p:cNvSpPr>
          <p:nvPr>
            <p:ph type="title"/>
          </p:nvPr>
        </p:nvSpPr>
        <p:spPr/>
        <p:txBody>
          <a:bodyPr/>
          <a:lstStyle/>
          <a:p>
            <a:r>
              <a:rPr lang="da-DK" dirty="0"/>
              <a:t>Den </a:t>
            </a:r>
            <a:r>
              <a:rPr lang="da-DK" b="1" u="sng" dirty="0"/>
              <a:t>statslige</a:t>
            </a:r>
            <a:r>
              <a:rPr lang="da-DK" dirty="0"/>
              <a:t> kompetenceudvikling</a:t>
            </a:r>
          </a:p>
        </p:txBody>
      </p:sp>
      <p:sp>
        <p:nvSpPr>
          <p:cNvPr id="3" name="Pladsholder til indhold 2">
            <a:extLst>
              <a:ext uri="{FF2B5EF4-FFF2-40B4-BE49-F238E27FC236}">
                <a16:creationId xmlns:a16="http://schemas.microsoft.com/office/drawing/2014/main" id="{EB55134D-C069-AC9C-9167-7384EA55DD20}"/>
              </a:ext>
            </a:extLst>
          </p:cNvPr>
          <p:cNvSpPr>
            <a:spLocks noGrp="1"/>
          </p:cNvSpPr>
          <p:nvPr>
            <p:ph idx="1"/>
          </p:nvPr>
        </p:nvSpPr>
        <p:spPr/>
        <p:txBody>
          <a:bodyPr>
            <a:normAutofit lnSpcReduction="10000"/>
          </a:bodyPr>
          <a:lstStyle/>
          <a:p>
            <a:r>
              <a:rPr lang="da-DK" sz="2000" dirty="0"/>
              <a:t>Aftale om kompetenceudvikling videreføres med enkelte justeringer samt tilføjelser vedrørende arbejdet med udviklingsmål og udviklingsaktiviteter</a:t>
            </a:r>
            <a:br>
              <a:rPr lang="da-DK" sz="2000" dirty="0"/>
            </a:br>
            <a:endParaRPr lang="da-DK" sz="2000" dirty="0"/>
          </a:p>
          <a:p>
            <a:r>
              <a:rPr lang="da-DK" sz="2000" dirty="0"/>
              <a:t>Aftale om Den Statslige Kompetencefond videreføres med enkelte præciseringer</a:t>
            </a:r>
            <a:br>
              <a:rPr lang="da-DK" sz="2000" dirty="0"/>
            </a:br>
            <a:endParaRPr lang="da-DK" sz="2000" dirty="0"/>
          </a:p>
          <a:p>
            <a:r>
              <a:rPr lang="da-DK" sz="2000" dirty="0"/>
              <a:t>Aftale om organisering af parternes fælles arbejde med kompetenceudvikling i staten videreføres uændret</a:t>
            </a:r>
            <a:br>
              <a:rPr lang="da-DK" sz="2000" dirty="0"/>
            </a:br>
            <a:endParaRPr lang="da-DK" sz="2000" dirty="0"/>
          </a:p>
          <a:p>
            <a:r>
              <a:rPr lang="da-DK" sz="2000" dirty="0"/>
              <a:t>Den Statslige Kompetencefond og Kompetencesekretariatet videreføres med en samlet økonomisk ramme svarende til resultatet fra overenskomstforhandlingerne i 2024, opskrevet til OK26-niveau</a:t>
            </a:r>
          </a:p>
          <a:p>
            <a:endParaRPr lang="da-DK" dirty="0"/>
          </a:p>
        </p:txBody>
      </p:sp>
    </p:spTree>
    <p:extLst>
      <p:ext uri="{BB962C8B-B14F-4D97-AF65-F5344CB8AC3E}">
        <p14:creationId xmlns:p14="http://schemas.microsoft.com/office/powerpoint/2010/main" val="2264813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0528C0B-02CE-CA45-2FB5-89D65C915FBA}"/>
              </a:ext>
            </a:extLst>
          </p:cNvPr>
          <p:cNvSpPr>
            <a:spLocks noGrp="1"/>
          </p:cNvSpPr>
          <p:nvPr>
            <p:ph type="title"/>
          </p:nvPr>
        </p:nvSpPr>
        <p:spPr>
          <a:xfrm>
            <a:off x="781050" y="685800"/>
            <a:ext cx="6919913" cy="852488"/>
          </a:xfrm>
        </p:spPr>
        <p:txBody>
          <a:bodyPr/>
          <a:lstStyle/>
          <a:p>
            <a:r>
              <a:rPr lang="en-US" b="1" dirty="0" err="1"/>
              <a:t>Oversigt</a:t>
            </a:r>
            <a:r>
              <a:rPr lang="en-US" b="1" dirty="0"/>
              <a:t> – </a:t>
            </a:r>
            <a:r>
              <a:rPr lang="en-US" b="1" dirty="0" err="1"/>
              <a:t>Statsforliget</a:t>
            </a:r>
            <a:r>
              <a:rPr lang="en-US" b="1" dirty="0"/>
              <a:t> I </a:t>
            </a:r>
            <a:r>
              <a:rPr lang="en-US" b="1" dirty="0" err="1"/>
              <a:t>kort</a:t>
            </a:r>
            <a:r>
              <a:rPr lang="en-US" b="1" dirty="0"/>
              <a:t> form</a:t>
            </a:r>
          </a:p>
        </p:txBody>
      </p:sp>
      <p:pic>
        <p:nvPicPr>
          <p:cNvPr id="3" name="Billede 2">
            <a:extLst>
              <a:ext uri="{FF2B5EF4-FFF2-40B4-BE49-F238E27FC236}">
                <a16:creationId xmlns:a16="http://schemas.microsoft.com/office/drawing/2014/main" id="{9D160E16-85F3-1C04-8CA8-84D2575A462C}"/>
              </a:ext>
            </a:extLst>
          </p:cNvPr>
          <p:cNvPicPr>
            <a:picLocks noChangeAspect="1"/>
          </p:cNvPicPr>
          <p:nvPr/>
        </p:nvPicPr>
        <p:blipFill>
          <a:blip r:embed="rId3"/>
          <a:stretch>
            <a:fillRect/>
          </a:stretch>
        </p:blipFill>
        <p:spPr>
          <a:xfrm>
            <a:off x="1259632" y="1559107"/>
            <a:ext cx="2232879" cy="4351835"/>
          </a:xfrm>
          <a:prstGeom prst="rect">
            <a:avLst/>
          </a:prstGeom>
        </p:spPr>
      </p:pic>
      <p:pic>
        <p:nvPicPr>
          <p:cNvPr id="6" name="Billede 5">
            <a:extLst>
              <a:ext uri="{FF2B5EF4-FFF2-40B4-BE49-F238E27FC236}">
                <a16:creationId xmlns:a16="http://schemas.microsoft.com/office/drawing/2014/main" id="{E0BE2B12-75A9-203E-A3C6-EBBAD4815136}"/>
              </a:ext>
            </a:extLst>
          </p:cNvPr>
          <p:cNvPicPr>
            <a:picLocks noChangeAspect="1"/>
          </p:cNvPicPr>
          <p:nvPr/>
        </p:nvPicPr>
        <p:blipFill>
          <a:blip r:embed="rId4"/>
          <a:stretch>
            <a:fillRect/>
          </a:stretch>
        </p:blipFill>
        <p:spPr>
          <a:xfrm>
            <a:off x="4598030" y="1723069"/>
            <a:ext cx="2815315" cy="4023910"/>
          </a:xfrm>
          <a:prstGeom prst="rect">
            <a:avLst/>
          </a:prstGeom>
        </p:spPr>
      </p:pic>
    </p:spTree>
    <p:extLst>
      <p:ext uri="{BB962C8B-B14F-4D97-AF65-F5344CB8AC3E}">
        <p14:creationId xmlns:p14="http://schemas.microsoft.com/office/powerpoint/2010/main" val="2934698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512F5-4EE2-017E-4A1C-70ACEEA9B9C3}"/>
              </a:ext>
            </a:extLst>
          </p:cNvPr>
          <p:cNvSpPr>
            <a:spLocks noGrp="1"/>
          </p:cNvSpPr>
          <p:nvPr>
            <p:ph type="title"/>
          </p:nvPr>
        </p:nvSpPr>
        <p:spPr/>
        <p:txBody>
          <a:bodyPr/>
          <a:lstStyle/>
          <a:p>
            <a:r>
              <a:rPr lang="da-DK" sz="2700" b="1" dirty="0"/>
              <a:t>Hovedbestyrelsens anbefaling ved urafstemning 13. – 27. marts </a:t>
            </a:r>
          </a:p>
        </p:txBody>
      </p:sp>
      <p:sp>
        <p:nvSpPr>
          <p:cNvPr id="3" name="Pladsholder til indhold 2">
            <a:extLst>
              <a:ext uri="{FF2B5EF4-FFF2-40B4-BE49-F238E27FC236}">
                <a16:creationId xmlns:a16="http://schemas.microsoft.com/office/drawing/2014/main" id="{EF32F156-1789-FECE-079B-36A28D385681}"/>
              </a:ext>
            </a:extLst>
          </p:cNvPr>
          <p:cNvSpPr>
            <a:spLocks noGrp="1"/>
          </p:cNvSpPr>
          <p:nvPr>
            <p:ph idx="1"/>
          </p:nvPr>
        </p:nvSpPr>
        <p:spPr>
          <a:xfrm>
            <a:off x="628650" y="2240868"/>
            <a:ext cx="7886700" cy="3263504"/>
          </a:xfrm>
        </p:spPr>
        <p:txBody>
          <a:bodyPr/>
          <a:lstStyle/>
          <a:p>
            <a:pPr marL="0" indent="0">
              <a:buNone/>
            </a:pPr>
            <a:r>
              <a:rPr lang="da-DK" sz="2000" dirty="0"/>
              <a:t>En enig hovedbestyrelsen anbefaler medlemmerne at der stemmes ja til overenskomstforliget på baggrund af:</a:t>
            </a:r>
            <a:br>
              <a:rPr lang="da-DK" sz="2000" dirty="0"/>
            </a:br>
            <a:endParaRPr lang="da-DK" sz="2000" dirty="0"/>
          </a:p>
          <a:p>
            <a:pPr marL="0" indent="0">
              <a:buNone/>
            </a:pPr>
            <a:r>
              <a:rPr lang="da-DK" sz="2000" dirty="0"/>
              <a:t>Lønstigninger, reallønsudvikling, mere fleksibilitet, bedre balance mellem arbejdsliv og privatliv, fokus på forbedret psykisk arbejdsmiljø, barselsforbedringer og forbedringer af barn syg, forbedring af betaling for deltidsansatte overarbejde, bedre mulighed for lokal dialog om arbejdstilrettelæggelse, ny hviletidsaftale og lønforbedringer til lederne.</a:t>
            </a:r>
          </a:p>
        </p:txBody>
      </p:sp>
    </p:spTree>
    <p:extLst>
      <p:ext uri="{BB962C8B-B14F-4D97-AF65-F5344CB8AC3E}">
        <p14:creationId xmlns:p14="http://schemas.microsoft.com/office/powerpoint/2010/main" val="224786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25A92-6A6B-B28B-01DA-9EBCAE18AD2A}"/>
              </a:ext>
            </a:extLst>
          </p:cNvPr>
          <p:cNvSpPr>
            <a:spLocks noGrp="1"/>
          </p:cNvSpPr>
          <p:nvPr>
            <p:ph type="title"/>
          </p:nvPr>
        </p:nvSpPr>
        <p:spPr/>
        <p:txBody>
          <a:bodyPr/>
          <a:lstStyle/>
          <a:p>
            <a:r>
              <a:rPr lang="da-DK" dirty="0"/>
              <a:t>OK26 – AC-fællesskabets afsæt og strategi </a:t>
            </a:r>
            <a:br>
              <a:rPr lang="da-DK" dirty="0"/>
            </a:br>
            <a:r>
              <a:rPr lang="da-DK" dirty="0"/>
              <a:t>for forhandlingerne</a:t>
            </a:r>
          </a:p>
        </p:txBody>
      </p:sp>
      <p:sp>
        <p:nvSpPr>
          <p:cNvPr id="3" name="Pladsholder til indhold 2">
            <a:extLst>
              <a:ext uri="{FF2B5EF4-FFF2-40B4-BE49-F238E27FC236}">
                <a16:creationId xmlns:a16="http://schemas.microsoft.com/office/drawing/2014/main" id="{7C4B5FD1-AD10-9F87-72BD-1C43D7841F01}"/>
              </a:ext>
            </a:extLst>
          </p:cNvPr>
          <p:cNvSpPr>
            <a:spLocks noGrp="1"/>
          </p:cNvSpPr>
          <p:nvPr>
            <p:ph idx="1"/>
          </p:nvPr>
        </p:nvSpPr>
        <p:spPr/>
        <p:txBody>
          <a:bodyPr/>
          <a:lstStyle/>
          <a:p>
            <a:pPr marL="0" indent="0">
              <a:buNone/>
            </a:pPr>
            <a:r>
              <a:rPr lang="da-DK" u="sng" dirty="0"/>
              <a:t>Bagtæppe </a:t>
            </a:r>
            <a:br>
              <a:rPr lang="da-DK" dirty="0"/>
            </a:br>
            <a:r>
              <a:rPr lang="da-DK" sz="2000" dirty="0"/>
              <a:t>En verden i krig og krise, politisk indblanding i løndannelse og i den danske model, trepartsaftalen og fortsat fokus på arbejdsudbud </a:t>
            </a:r>
          </a:p>
          <a:p>
            <a:pPr marL="0" indent="0">
              <a:buNone/>
            </a:pPr>
            <a:r>
              <a:rPr lang="da-DK" u="sng" dirty="0"/>
              <a:t>Forhandlingstemaer</a:t>
            </a:r>
          </a:p>
          <a:p>
            <a:pPr>
              <a:buFontTx/>
              <a:buChar char="-"/>
            </a:pPr>
            <a:r>
              <a:rPr lang="da-DK" sz="2000" dirty="0"/>
              <a:t>En fair og retfærdig lønudvikling for alle AC’s medlemmer</a:t>
            </a:r>
          </a:p>
          <a:p>
            <a:pPr>
              <a:buFontTx/>
              <a:buChar char="-"/>
            </a:pPr>
            <a:r>
              <a:rPr lang="da-DK" sz="2000" dirty="0"/>
              <a:t>Fleksibilitet, </a:t>
            </a:r>
            <a:r>
              <a:rPr lang="da-DK" sz="2000" dirty="0" err="1"/>
              <a:t>work</a:t>
            </a:r>
            <a:r>
              <a:rPr lang="da-DK" sz="2000" dirty="0"/>
              <a:t> </a:t>
            </a:r>
            <a:r>
              <a:rPr lang="da-DK" sz="2000" dirty="0" err="1"/>
              <a:t>life</a:t>
            </a:r>
            <a:r>
              <a:rPr lang="da-DK" sz="2000" dirty="0"/>
              <a:t> balance, familiepolitik</a:t>
            </a:r>
          </a:p>
          <a:p>
            <a:pPr>
              <a:buFontTx/>
              <a:buChar char="-"/>
            </a:pPr>
            <a:r>
              <a:rPr lang="da-DK" sz="2000" dirty="0"/>
              <a:t>Sundt arbejdsmiljø og frihed fra stress</a:t>
            </a:r>
          </a:p>
          <a:p>
            <a:pPr marL="0" indent="0">
              <a:buNone/>
            </a:pPr>
            <a:r>
              <a:rPr lang="da-DK" u="sng" dirty="0"/>
              <a:t>Overenskomstkrav </a:t>
            </a:r>
          </a:p>
          <a:p>
            <a:pPr marL="0" indent="0">
              <a:buNone/>
            </a:pPr>
            <a:r>
              <a:rPr lang="da-DK" sz="2000" dirty="0"/>
              <a:t>60 generelle krav og endnu flere specielle krav</a:t>
            </a:r>
          </a:p>
        </p:txBody>
      </p:sp>
    </p:spTree>
    <p:extLst>
      <p:ext uri="{BB962C8B-B14F-4D97-AF65-F5344CB8AC3E}">
        <p14:creationId xmlns:p14="http://schemas.microsoft.com/office/powerpoint/2010/main" val="394881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F1DAF7-78CF-BD15-1FA5-8E152B494E8D}"/>
              </a:ext>
            </a:extLst>
          </p:cNvPr>
          <p:cNvSpPr>
            <a:spLocks noGrp="1"/>
          </p:cNvSpPr>
          <p:nvPr>
            <p:ph type="title"/>
          </p:nvPr>
        </p:nvSpPr>
        <p:spPr/>
        <p:txBody>
          <a:bodyPr/>
          <a:lstStyle/>
          <a:p>
            <a:r>
              <a:rPr lang="da-DK" b="1" dirty="0"/>
              <a:t>Hvad fik vi?</a:t>
            </a:r>
          </a:p>
        </p:txBody>
      </p:sp>
      <p:sp>
        <p:nvSpPr>
          <p:cNvPr id="3" name="Pladsholder til indhold 2">
            <a:extLst>
              <a:ext uri="{FF2B5EF4-FFF2-40B4-BE49-F238E27FC236}">
                <a16:creationId xmlns:a16="http://schemas.microsoft.com/office/drawing/2014/main" id="{BCC35DB7-B64F-7EDA-BD99-8AF0C9B956F4}"/>
              </a:ext>
            </a:extLst>
          </p:cNvPr>
          <p:cNvSpPr>
            <a:spLocks noGrp="1"/>
          </p:cNvSpPr>
          <p:nvPr>
            <p:ph idx="1"/>
          </p:nvPr>
        </p:nvSpPr>
        <p:spPr>
          <a:xfrm>
            <a:off x="781050" y="1196752"/>
            <a:ext cx="7566025" cy="4659536"/>
          </a:xfrm>
        </p:spPr>
        <p:txBody>
          <a:bodyPr/>
          <a:lstStyle/>
          <a:p>
            <a:r>
              <a:rPr lang="da-DK" dirty="0"/>
              <a:t>Generelle lønstigninger, der sikrer reallønsudvikling</a:t>
            </a:r>
          </a:p>
          <a:p>
            <a:r>
              <a:rPr lang="da-DK" dirty="0"/>
              <a:t>Tiltag til at forbedre funktionaliteten af lokalløn </a:t>
            </a:r>
          </a:p>
          <a:p>
            <a:r>
              <a:rPr lang="da-DK" dirty="0" err="1"/>
              <a:t>Fritvalgsordning</a:t>
            </a:r>
            <a:r>
              <a:rPr lang="da-DK" dirty="0"/>
              <a:t> med mere frihed</a:t>
            </a:r>
          </a:p>
          <a:p>
            <a:r>
              <a:rPr lang="da-DK" dirty="0"/>
              <a:t>Forberede familie- og barselsvilkår, barn syg </a:t>
            </a:r>
          </a:p>
          <a:p>
            <a:r>
              <a:rPr lang="da-DK" dirty="0"/>
              <a:t>Forbedringer om forebyggelse af stress </a:t>
            </a:r>
          </a:p>
          <a:p>
            <a:r>
              <a:rPr lang="da-DK" dirty="0"/>
              <a:t>Projekter på arbejdsmiljø/stressforebyggelse</a:t>
            </a:r>
          </a:p>
          <a:p>
            <a:r>
              <a:rPr lang="da-DK" dirty="0"/>
              <a:t>Overarbejdsbetaling for deltidsansatte</a:t>
            </a:r>
          </a:p>
          <a:p>
            <a:r>
              <a:rPr lang="da-DK" dirty="0"/>
              <a:t>Kompetencefonde videreføres</a:t>
            </a:r>
          </a:p>
          <a:p>
            <a:r>
              <a:rPr lang="da-DK" dirty="0"/>
              <a:t>Ny stillingskategori for faglig ekspert</a:t>
            </a:r>
          </a:p>
        </p:txBody>
      </p:sp>
    </p:spTree>
    <p:extLst>
      <p:ext uri="{BB962C8B-B14F-4D97-AF65-F5344CB8AC3E}">
        <p14:creationId xmlns:p14="http://schemas.microsoft.com/office/powerpoint/2010/main" val="240655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E10ECB-50A6-6C8F-1CF2-0BDD9611B2AA}"/>
              </a:ext>
            </a:extLst>
          </p:cNvPr>
          <p:cNvSpPr>
            <a:spLocks noGrp="1"/>
          </p:cNvSpPr>
          <p:nvPr>
            <p:ph type="title"/>
          </p:nvPr>
        </p:nvSpPr>
        <p:spPr/>
        <p:txBody>
          <a:bodyPr/>
          <a:lstStyle/>
          <a:p>
            <a:r>
              <a:rPr lang="da-DK" b="1" dirty="0"/>
              <a:t>Hvad fik vi ikke?</a:t>
            </a:r>
          </a:p>
        </p:txBody>
      </p:sp>
      <p:sp>
        <p:nvSpPr>
          <p:cNvPr id="3" name="Pladsholder til indhold 2">
            <a:extLst>
              <a:ext uri="{FF2B5EF4-FFF2-40B4-BE49-F238E27FC236}">
                <a16:creationId xmlns:a16="http://schemas.microsoft.com/office/drawing/2014/main" id="{8A146280-AE9F-A68E-B418-C178A0AD46A8}"/>
              </a:ext>
            </a:extLst>
          </p:cNvPr>
          <p:cNvSpPr>
            <a:spLocks noGrp="1"/>
          </p:cNvSpPr>
          <p:nvPr>
            <p:ph idx="1"/>
          </p:nvPr>
        </p:nvSpPr>
        <p:spPr/>
        <p:txBody>
          <a:bodyPr/>
          <a:lstStyle/>
          <a:p>
            <a:pPr marL="0" indent="0">
              <a:buNone/>
            </a:pPr>
            <a:endParaRPr lang="da-DK" dirty="0"/>
          </a:p>
          <a:p>
            <a:r>
              <a:rPr lang="da-DK" dirty="0"/>
              <a:t>Tillæg til AMR</a:t>
            </a:r>
          </a:p>
          <a:p>
            <a:endParaRPr lang="da-DK" dirty="0"/>
          </a:p>
          <a:p>
            <a:r>
              <a:rPr lang="da-DK" dirty="0"/>
              <a:t>En lang række specielle krav i AC-organisationerne </a:t>
            </a:r>
          </a:p>
        </p:txBody>
      </p:sp>
    </p:spTree>
    <p:extLst>
      <p:ext uri="{BB962C8B-B14F-4D97-AF65-F5344CB8AC3E}">
        <p14:creationId xmlns:p14="http://schemas.microsoft.com/office/powerpoint/2010/main" val="187214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9976F7-D67A-77CA-26A4-F57B2485C69B}"/>
              </a:ext>
            </a:extLst>
          </p:cNvPr>
          <p:cNvSpPr>
            <a:spLocks noGrp="1"/>
          </p:cNvSpPr>
          <p:nvPr>
            <p:ph type="title"/>
          </p:nvPr>
        </p:nvSpPr>
        <p:spPr/>
        <p:txBody>
          <a:bodyPr/>
          <a:lstStyle/>
          <a:p>
            <a:r>
              <a:rPr lang="da-DK" b="1" dirty="0"/>
              <a:t>Hvad fik vi afværget?</a:t>
            </a:r>
            <a:br>
              <a:rPr lang="da-DK" b="1" dirty="0"/>
            </a:br>
            <a:endParaRPr lang="da-DK" dirty="0"/>
          </a:p>
        </p:txBody>
      </p:sp>
      <p:sp>
        <p:nvSpPr>
          <p:cNvPr id="3" name="Pladsholder til indhold 2">
            <a:extLst>
              <a:ext uri="{FF2B5EF4-FFF2-40B4-BE49-F238E27FC236}">
                <a16:creationId xmlns:a16="http://schemas.microsoft.com/office/drawing/2014/main" id="{E5095B88-E8E0-C04A-1D0E-849FA2AA80F5}"/>
              </a:ext>
            </a:extLst>
          </p:cNvPr>
          <p:cNvSpPr>
            <a:spLocks noGrp="1"/>
          </p:cNvSpPr>
          <p:nvPr>
            <p:ph idx="1"/>
          </p:nvPr>
        </p:nvSpPr>
        <p:spPr/>
        <p:txBody>
          <a:bodyPr/>
          <a:lstStyle/>
          <a:p>
            <a:r>
              <a:rPr lang="da-DK" sz="2000" dirty="0"/>
              <a:t>En fælles økonomiske ramme</a:t>
            </a:r>
          </a:p>
          <a:p>
            <a:endParaRPr lang="da-DK" sz="2000" dirty="0"/>
          </a:p>
          <a:p>
            <a:r>
              <a:rPr lang="da-DK" sz="2000" dirty="0"/>
              <a:t>Langt flere midler fra rammen til lokal løndannelse</a:t>
            </a:r>
            <a:br>
              <a:rPr lang="da-DK" sz="2000" dirty="0"/>
            </a:br>
            <a:endParaRPr lang="da-DK" sz="2000" dirty="0"/>
          </a:p>
          <a:p>
            <a:r>
              <a:rPr lang="da-DK" sz="2000" dirty="0"/>
              <a:t>Stillingsstruktur og arbejdstidsforringelser </a:t>
            </a:r>
            <a:br>
              <a:rPr lang="da-DK" sz="2000" dirty="0"/>
            </a:br>
            <a:endParaRPr lang="da-DK" sz="2000" dirty="0"/>
          </a:p>
          <a:p>
            <a:pPr marL="0" indent="0">
              <a:buNone/>
            </a:pPr>
            <a:endParaRPr lang="da-DK" sz="2000" dirty="0"/>
          </a:p>
          <a:p>
            <a:endParaRPr lang="da-DK" dirty="0"/>
          </a:p>
          <a:p>
            <a:pPr marL="0" indent="0">
              <a:buNone/>
            </a:pPr>
            <a:endParaRPr lang="da-DK"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413344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F01EB2E-D61B-9FED-1F7B-D4D570E7D8CF}"/>
              </a:ext>
            </a:extLst>
          </p:cNvPr>
          <p:cNvSpPr>
            <a:spLocks noGrp="1"/>
          </p:cNvSpPr>
          <p:nvPr>
            <p:ph type="ctrTitle"/>
          </p:nvPr>
        </p:nvSpPr>
        <p:spPr/>
        <p:txBody>
          <a:bodyPr/>
          <a:lstStyle/>
          <a:p>
            <a:pPr algn="ctr"/>
            <a:r>
              <a:rPr lang="da-DK" b="1" dirty="0"/>
              <a:t>Den økonomiske ramme</a:t>
            </a:r>
            <a:br>
              <a:rPr lang="da-DK" dirty="0"/>
            </a:br>
            <a:endParaRPr lang="da-DK" dirty="0"/>
          </a:p>
        </p:txBody>
      </p:sp>
      <p:sp>
        <p:nvSpPr>
          <p:cNvPr id="3" name="Pladsholder til indhold 2">
            <a:extLst>
              <a:ext uri="{FF2B5EF4-FFF2-40B4-BE49-F238E27FC236}">
                <a16:creationId xmlns:a16="http://schemas.microsoft.com/office/drawing/2014/main" id="{CEEA93DA-72B1-0C53-34A6-7370391567E5}"/>
              </a:ext>
            </a:extLst>
          </p:cNvPr>
          <p:cNvSpPr>
            <a:spLocks noGrp="1"/>
          </p:cNvSpPr>
          <p:nvPr>
            <p:ph type="subTitle" idx="1"/>
          </p:nvPr>
        </p:nvSpPr>
        <p:spPr/>
        <p:txBody>
          <a:bodyPr/>
          <a:lstStyle/>
          <a:p>
            <a:endParaRPr lang="da-DK" dirty="0"/>
          </a:p>
          <a:p>
            <a:endParaRPr lang="da-DK" dirty="0"/>
          </a:p>
          <a:p>
            <a:endParaRPr lang="da-DK" dirty="0"/>
          </a:p>
        </p:txBody>
      </p:sp>
    </p:spTree>
    <p:extLst>
      <p:ext uri="{BB962C8B-B14F-4D97-AF65-F5344CB8AC3E}">
        <p14:creationId xmlns:p14="http://schemas.microsoft.com/office/powerpoint/2010/main" val="4274947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3FB28C-7D05-C2F4-0EBB-21C1A89E37CC}"/>
              </a:ext>
            </a:extLst>
          </p:cNvPr>
          <p:cNvSpPr>
            <a:spLocks noGrp="1"/>
          </p:cNvSpPr>
          <p:nvPr>
            <p:ph type="title"/>
          </p:nvPr>
        </p:nvSpPr>
        <p:spPr/>
        <p:txBody>
          <a:bodyPr/>
          <a:lstStyle/>
          <a:p>
            <a:r>
              <a:rPr lang="da-DK" dirty="0"/>
              <a:t>Økonomisk ramme og lønudvikling i overenskomsten for staten</a:t>
            </a:r>
          </a:p>
        </p:txBody>
      </p:sp>
      <p:pic>
        <p:nvPicPr>
          <p:cNvPr id="4" name="Pladsholder til indhold 3">
            <a:extLst>
              <a:ext uri="{FF2B5EF4-FFF2-40B4-BE49-F238E27FC236}">
                <a16:creationId xmlns:a16="http://schemas.microsoft.com/office/drawing/2014/main" id="{1FFE46B1-2C0C-B4B4-3D03-327414D9D06B}"/>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952897" y="1741488"/>
            <a:ext cx="7222331" cy="4114800"/>
          </a:xfrm>
          <a:prstGeom prst="rect">
            <a:avLst/>
          </a:prstGeom>
          <a:noFill/>
          <a:ln>
            <a:noFill/>
          </a:ln>
        </p:spPr>
      </p:pic>
    </p:spTree>
    <p:extLst>
      <p:ext uri="{BB962C8B-B14F-4D97-AF65-F5344CB8AC3E}">
        <p14:creationId xmlns:p14="http://schemas.microsoft.com/office/powerpoint/2010/main" val="310001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F06407-6D93-32A1-1398-34214FCC9B78}"/>
              </a:ext>
            </a:extLst>
          </p:cNvPr>
          <p:cNvSpPr>
            <a:spLocks noGrp="1"/>
          </p:cNvSpPr>
          <p:nvPr>
            <p:ph type="title"/>
          </p:nvPr>
        </p:nvSpPr>
        <p:spPr/>
        <p:txBody>
          <a:bodyPr>
            <a:normAutofit/>
          </a:bodyPr>
          <a:lstStyle/>
          <a:p>
            <a:r>
              <a:rPr lang="da-DK" sz="2250" dirty="0"/>
              <a:t>Økonomisk ramme og lønudvikling i overenskomsten for staten</a:t>
            </a:r>
          </a:p>
        </p:txBody>
      </p:sp>
      <p:sp>
        <p:nvSpPr>
          <p:cNvPr id="3" name="Pladsholder til indhold 2">
            <a:extLst>
              <a:ext uri="{FF2B5EF4-FFF2-40B4-BE49-F238E27FC236}">
                <a16:creationId xmlns:a16="http://schemas.microsoft.com/office/drawing/2014/main" id="{B39CE54B-983D-9BB7-9FC1-427AC11C4F9E}"/>
              </a:ext>
            </a:extLst>
          </p:cNvPr>
          <p:cNvSpPr>
            <a:spLocks noGrp="1"/>
          </p:cNvSpPr>
          <p:nvPr>
            <p:ph idx="1"/>
          </p:nvPr>
        </p:nvSpPr>
        <p:spPr>
          <a:xfrm>
            <a:off x="628650" y="1880833"/>
            <a:ext cx="7886700" cy="3609140"/>
          </a:xfrm>
        </p:spPr>
        <p:txBody>
          <a:bodyPr>
            <a:normAutofit fontScale="92500" lnSpcReduction="20000"/>
          </a:bodyPr>
          <a:lstStyle/>
          <a:p>
            <a:pPr marL="0" indent="0">
              <a:buNone/>
            </a:pPr>
            <a:r>
              <a:rPr lang="da-DK" u="sng" dirty="0"/>
              <a:t>Generelt om lønstigning</a:t>
            </a:r>
          </a:p>
          <a:p>
            <a:pPr lvl="0"/>
            <a:r>
              <a:rPr lang="da-DK" sz="1800" dirty="0"/>
              <a:t>Samlede økonomisk ramme: 8,7 %</a:t>
            </a:r>
          </a:p>
          <a:p>
            <a:pPr lvl="0"/>
            <a:r>
              <a:rPr lang="da-DK" sz="1800" dirty="0"/>
              <a:t>Forventede inflation 4,4 %</a:t>
            </a:r>
          </a:p>
          <a:p>
            <a:pPr lvl="0"/>
            <a:r>
              <a:rPr lang="da-DK" sz="1800" dirty="0"/>
              <a:t>Reallønforbedring for alle ansatte </a:t>
            </a:r>
          </a:p>
          <a:p>
            <a:pPr lvl="0"/>
            <a:r>
              <a:rPr lang="da-DK" sz="1800" dirty="0"/>
              <a:t>Generelt lønstigninger: 6,37 % </a:t>
            </a:r>
          </a:p>
          <a:p>
            <a:pPr lvl="0"/>
            <a:r>
              <a:rPr lang="da-DK" sz="1800" dirty="0"/>
              <a:t>Inkl. reguleringsordning og teknisk korrektion </a:t>
            </a:r>
          </a:p>
          <a:p>
            <a:pPr lvl="0"/>
            <a:r>
              <a:rPr lang="da-DK" sz="1800" dirty="0"/>
              <a:t>Lokal løndannelse: 0,20 % </a:t>
            </a:r>
          </a:p>
          <a:p>
            <a:pPr marL="0" indent="0">
              <a:buNone/>
            </a:pPr>
            <a:endParaRPr lang="da-DK" b="1" u="sng" dirty="0"/>
          </a:p>
          <a:p>
            <a:pPr marL="0" indent="0">
              <a:buNone/>
            </a:pPr>
            <a:r>
              <a:rPr lang="da-DK" u="sng" dirty="0"/>
              <a:t>Lokal løndannelse</a:t>
            </a:r>
          </a:p>
          <a:p>
            <a:pPr lvl="0"/>
            <a:r>
              <a:rPr lang="da-DK" sz="1800" dirty="0"/>
              <a:t>Mere bæredygtig og fleksibel løndannelse</a:t>
            </a:r>
          </a:p>
          <a:p>
            <a:pPr lvl="0"/>
            <a:r>
              <a:rPr lang="da-DK" sz="1800" dirty="0"/>
              <a:t>Mere funktionelt og transparent lokalt forhandlingssystem </a:t>
            </a:r>
          </a:p>
          <a:p>
            <a:pPr lvl="0"/>
            <a:r>
              <a:rPr lang="da-DK" sz="1800" dirty="0"/>
              <a:t>Midler afsat til lokale forhandlinger</a:t>
            </a:r>
          </a:p>
          <a:p>
            <a:pPr lvl="0"/>
            <a:r>
              <a:rPr lang="da-DK" sz="1800" dirty="0"/>
              <a:t>Forbedringer i de nye lønsystemer</a:t>
            </a:r>
          </a:p>
          <a:p>
            <a:pPr marL="0" indent="0">
              <a:buNone/>
            </a:pPr>
            <a:endParaRPr lang="da-DK" dirty="0"/>
          </a:p>
        </p:txBody>
      </p:sp>
    </p:spTree>
    <p:extLst>
      <p:ext uri="{BB962C8B-B14F-4D97-AF65-F5344CB8AC3E}">
        <p14:creationId xmlns:p14="http://schemas.microsoft.com/office/powerpoint/2010/main" val="2774237775"/>
      </p:ext>
    </p:extLst>
  </p:cSld>
  <p:clrMapOvr>
    <a:masterClrMapping/>
  </p:clrMapOvr>
</p:sld>
</file>

<file path=ppt/theme/theme1.xml><?xml version="1.0" encoding="utf-8"?>
<a:theme xmlns:a="http://schemas.openxmlformats.org/drawingml/2006/main" name="DFYTemplateBlaa">
  <a:themeElements>
    <a:clrScheme name="DFYTemplateBlaa 1">
      <a:dk1>
        <a:srgbClr val="000000"/>
      </a:dk1>
      <a:lt1>
        <a:srgbClr val="FFFFFF"/>
      </a:lt1>
      <a:dk2>
        <a:srgbClr val="000000"/>
      </a:dk2>
      <a:lt2>
        <a:srgbClr val="C41154"/>
      </a:lt2>
      <a:accent1>
        <a:srgbClr val="DEB92C"/>
      </a:accent1>
      <a:accent2>
        <a:srgbClr val="A8BEC4"/>
      </a:accent2>
      <a:accent3>
        <a:srgbClr val="FFFFFF"/>
      </a:accent3>
      <a:accent4>
        <a:srgbClr val="000000"/>
      </a:accent4>
      <a:accent5>
        <a:srgbClr val="ECD9AC"/>
      </a:accent5>
      <a:accent6>
        <a:srgbClr val="98ACB1"/>
      </a:accent6>
      <a:hlink>
        <a:srgbClr val="CEC7BF"/>
      </a:hlink>
      <a:folHlink>
        <a:srgbClr val="BFBFBF"/>
      </a:folHlink>
    </a:clrScheme>
    <a:fontScheme name="DFYTemplateBlaa">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FF66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a-DK"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FF66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a-DK"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FYTemplateBlaa 1">
        <a:dk1>
          <a:srgbClr val="000000"/>
        </a:dk1>
        <a:lt1>
          <a:srgbClr val="FFFFFF"/>
        </a:lt1>
        <a:dk2>
          <a:srgbClr val="000000"/>
        </a:dk2>
        <a:lt2>
          <a:srgbClr val="C41154"/>
        </a:lt2>
        <a:accent1>
          <a:srgbClr val="DEB92C"/>
        </a:accent1>
        <a:accent2>
          <a:srgbClr val="A8BEC4"/>
        </a:accent2>
        <a:accent3>
          <a:srgbClr val="FFFFFF"/>
        </a:accent3>
        <a:accent4>
          <a:srgbClr val="000000"/>
        </a:accent4>
        <a:accent5>
          <a:srgbClr val="ECD9AC"/>
        </a:accent5>
        <a:accent6>
          <a:srgbClr val="98ACB1"/>
        </a:accent6>
        <a:hlink>
          <a:srgbClr val="CEC7BF"/>
        </a:hlink>
        <a:folHlink>
          <a:srgbClr val="BFBF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æsentation1" id="{F6D47975-6C6A-4FC2-BDF3-0E780BE4D6BB}" vid="{CCDBFDB6-B94B-4C4B-8BDA-780E29023854}"/>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3885CC083B7A41864F2F1E239007F1" ma:contentTypeVersion="4" ma:contentTypeDescription="Create a new document." ma:contentTypeScope="" ma:versionID="e469d13f65434dde200991e70e814762">
  <xsd:schema xmlns:xsd="http://www.w3.org/2001/XMLSchema" xmlns:xs="http://www.w3.org/2001/XMLSchema" xmlns:p="http://schemas.microsoft.com/office/2006/metadata/properties" xmlns:ns2="87a71376-877a-4508-8a89-ba933e91b9c9" targetNamespace="http://schemas.microsoft.com/office/2006/metadata/properties" ma:root="true" ma:fieldsID="07fcd41a2098f309acc9129b6c2a6c2a" ns2:_="">
    <xsd:import namespace="87a71376-877a-4508-8a89-ba933e91b9c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a71376-877a-4508-8a89-ba933e91b9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1E418D-7481-472C-AE54-D8C7E3126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a71376-877a-4508-8a89-ba933e91b9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CC9319-9FC5-4403-AD18-F96F6027051D}">
  <ds:schemaRefs>
    <ds:schemaRef ds:uri="http://schemas.microsoft.com/sharepoint/v3/contenttype/forms"/>
  </ds:schemaRefs>
</ds:datastoreItem>
</file>

<file path=customXml/itemProps3.xml><?xml version="1.0" encoding="utf-8"?>
<ds:datastoreItem xmlns:ds="http://schemas.openxmlformats.org/officeDocument/2006/customXml" ds:itemID="{BAFA22B1-1197-4CA2-973D-7FB5EA7602B6}">
  <ds:schemaRefs>
    <ds:schemaRef ds:uri="http://schemas.microsoft.com/office/2006/metadata/properties"/>
    <ds:schemaRef ds:uri="http://schemas.microsoft.com/office/2006/documentManagement/types"/>
    <ds:schemaRef ds:uri="87a71376-877a-4508-8a89-ba933e91b9c9"/>
    <ds:schemaRef ds:uri="http://purl.org/dc/dcmitype/"/>
    <ds:schemaRef ds:uri="http://schemas.openxmlformats.org/package/2006/metadata/core-properties"/>
    <ds:schemaRef ds:uri="http://www.w3.org/XML/1998/namespace"/>
    <ds:schemaRef ds:uri="http://schemas.microsoft.com/office/infopath/2007/PartnerControl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2084</Words>
  <Application>Microsoft Office PowerPoint</Application>
  <PresentationFormat>Skærmshow (4:3)</PresentationFormat>
  <Paragraphs>206</Paragraphs>
  <Slides>27</Slides>
  <Notes>13</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27</vt:i4>
      </vt:variant>
    </vt:vector>
  </HeadingPairs>
  <TitlesOfParts>
    <vt:vector size="30" baseType="lpstr">
      <vt:lpstr>Arial</vt:lpstr>
      <vt:lpstr>Wingdings</vt:lpstr>
      <vt:lpstr>DFYTemplateBlaa</vt:lpstr>
      <vt:lpstr> Gruppemøder om OK26 på det statslige område</vt:lpstr>
      <vt:lpstr>OK26 – forhandlingsprocessen</vt:lpstr>
      <vt:lpstr>OK26 – AC-fællesskabets afsæt og strategi  for forhandlingerne</vt:lpstr>
      <vt:lpstr>Hvad fik vi?</vt:lpstr>
      <vt:lpstr>Hvad fik vi ikke?</vt:lpstr>
      <vt:lpstr>Hvad fik vi afværget? </vt:lpstr>
      <vt:lpstr>Den økonomiske ramme </vt:lpstr>
      <vt:lpstr>Økonomisk ramme og lønudvikling i overenskomsten for staten</vt:lpstr>
      <vt:lpstr>Økonomisk ramme og lønudvikling i overenskomsten for staten</vt:lpstr>
      <vt:lpstr>Fritvalgslønkonto og en frihedsordning </vt:lpstr>
      <vt:lpstr>Fritvalgslønkonto og en frihedsordning - generelt</vt:lpstr>
      <vt:lpstr>Fritvalgskonto</vt:lpstr>
      <vt:lpstr>Forbedringer af familierettigheder</vt:lpstr>
      <vt:lpstr>Forbedringer i forhold til barn syg</vt:lpstr>
      <vt:lpstr>Forbedringer ift. fravær af familiemæssige årsager</vt:lpstr>
      <vt:lpstr>Fravær af familiemæssige årsager Virkning fra 1. april 2026</vt:lpstr>
      <vt:lpstr>Fravær af familiemæssige årsager</vt:lpstr>
      <vt:lpstr>Arbejdstid </vt:lpstr>
      <vt:lpstr>Arbejdstid </vt:lpstr>
      <vt:lpstr>Arbejdstid – deltidsdommen </vt:lpstr>
      <vt:lpstr>Arbejdstid - fortsat</vt:lpstr>
      <vt:lpstr>Arbejdsmiljø</vt:lpstr>
      <vt:lpstr>Arbejde som skal forbedre arbejdsmiljøet på de statslig arbejdspladser</vt:lpstr>
      <vt:lpstr>Kompetenceudvikling</vt:lpstr>
      <vt:lpstr>Den statslige kompetenceudvikling</vt:lpstr>
      <vt:lpstr>Oversigt – Statsforliget I kort form</vt:lpstr>
      <vt:lpstr>Hovedbestyrelsens anbefaling ved urafstemning 13. – 27. marts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HB-møde mandag 6. marts 2023</dc:title>
  <dc:creator>Niels Erik Kaaber Rasmussen</dc:creator>
  <cp:lastModifiedBy>Louise Homann Gorming</cp:lastModifiedBy>
  <cp:revision>77</cp:revision>
  <cp:lastPrinted>2007-05-29T09:20:25Z</cp:lastPrinted>
  <dcterms:created xsi:type="dcterms:W3CDTF">2023-03-06T12:03:11Z</dcterms:created>
  <dcterms:modified xsi:type="dcterms:W3CDTF">2026-03-16T08:49:28Z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0x0101007E3885CC083B7A41864F2F1E239007F1</vt:lpwstr>
  </property>
</Properties>
</file>