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p:sldMasterIdLst>
    <p:sldMasterId id="2147483648" r:id="rId4"/>
  </p:sldMasterIdLst>
  <p:notesMasterIdLst>
    <p:notesMasterId r:id="rId42"/>
  </p:notesMasterIdLst>
  <p:handoutMasterIdLst>
    <p:handoutMasterId r:id="rId43"/>
  </p:handoutMasterIdLst>
  <p:sldIdLst>
    <p:sldId id="339" r:id="rId5"/>
    <p:sldId id="271" r:id="rId6"/>
    <p:sldId id="289" r:id="rId7"/>
    <p:sldId id="290" r:id="rId8"/>
    <p:sldId id="394" r:id="rId9"/>
    <p:sldId id="388" r:id="rId10"/>
    <p:sldId id="292" r:id="rId11"/>
    <p:sldId id="392" r:id="rId12"/>
    <p:sldId id="393" r:id="rId13"/>
    <p:sldId id="277" r:id="rId14"/>
    <p:sldId id="279" r:id="rId15"/>
    <p:sldId id="281" r:id="rId16"/>
    <p:sldId id="283" r:id="rId17"/>
    <p:sldId id="284" r:id="rId18"/>
    <p:sldId id="355" r:id="rId19"/>
    <p:sldId id="374" r:id="rId20"/>
    <p:sldId id="356" r:id="rId21"/>
    <p:sldId id="398" r:id="rId22"/>
    <p:sldId id="383" r:id="rId23"/>
    <p:sldId id="274" r:id="rId24"/>
    <p:sldId id="275" r:id="rId25"/>
    <p:sldId id="397" r:id="rId26"/>
    <p:sldId id="389" r:id="rId27"/>
    <p:sldId id="276" r:id="rId28"/>
    <p:sldId id="395" r:id="rId29"/>
    <p:sldId id="285" r:id="rId30"/>
    <p:sldId id="347" r:id="rId31"/>
    <p:sldId id="348" r:id="rId32"/>
    <p:sldId id="357" r:id="rId33"/>
    <p:sldId id="351" r:id="rId34"/>
    <p:sldId id="320" r:id="rId35"/>
    <p:sldId id="295" r:id="rId36"/>
    <p:sldId id="296" r:id="rId37"/>
    <p:sldId id="321" r:id="rId38"/>
    <p:sldId id="322" r:id="rId39"/>
    <p:sldId id="396" r:id="rId40"/>
    <p:sldId id="367" r:id="rId41"/>
  </p:sldIdLst>
  <p:sldSz cx="9144000" cy="6858000" type="screen4x3"/>
  <p:notesSz cx="9926638" cy="6797675"/>
  <p:embeddedFontLst>
    <p:embeddedFont>
      <p:font typeface="Arial Unicode MS" panose="020B0604020202020204" charset="-128"/>
      <p:regular r:id="rId44"/>
    </p:embeddedFont>
  </p:embeddedFontLst>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41" userDrawn="1">
          <p15:clr>
            <a:srgbClr val="A4A3A4"/>
          </p15:clr>
        </p15:guide>
        <p15:guide id="2" pos="312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96" autoAdjust="0"/>
    <p:restoredTop sz="85956" autoAdjust="0"/>
  </p:normalViewPr>
  <p:slideViewPr>
    <p:cSldViewPr>
      <p:cViewPr varScale="1">
        <p:scale>
          <a:sx n="83" d="100"/>
          <a:sy n="83" d="100"/>
        </p:scale>
        <p:origin x="672" y="39"/>
      </p:cViewPr>
      <p:guideLst>
        <p:guide orient="horz" pos="2160"/>
        <p:guide pos="2880"/>
      </p:guideLst>
    </p:cSldViewPr>
  </p:slideViewPr>
  <p:notesTextViewPr>
    <p:cViewPr>
      <p:scale>
        <a:sx n="100" d="100"/>
        <a:sy n="100" d="100"/>
      </p:scale>
      <p:origin x="0" y="0"/>
    </p:cViewPr>
  </p:notesTextViewPr>
  <p:notesViewPr>
    <p:cSldViewPr>
      <p:cViewPr varScale="1">
        <p:scale>
          <a:sx n="73" d="100"/>
          <a:sy n="73" d="100"/>
        </p:scale>
        <p:origin x="-3390" y="-102"/>
      </p:cViewPr>
      <p:guideLst>
        <p:guide orient="horz" pos="2141"/>
        <p:guide pos="312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1" y="1"/>
            <a:ext cx="4302238" cy="339830"/>
          </a:xfrm>
          <a:prstGeom prst="rect">
            <a:avLst/>
          </a:prstGeom>
          <a:noFill/>
          <a:ln w="9525">
            <a:noFill/>
            <a:miter lim="800000"/>
            <a:headEnd/>
            <a:tailEnd/>
          </a:ln>
          <a:effectLst/>
        </p:spPr>
        <p:txBody>
          <a:bodyPr vert="horz" wrap="square" lIns="91321" tIns="45661" rIns="91321" bIns="45661" numCol="1" anchor="t" anchorCtr="0" compatLnSpc="1">
            <a:prstTxWarp prst="textNoShape">
              <a:avLst/>
            </a:prstTxWarp>
          </a:bodyPr>
          <a:lstStyle>
            <a:lvl1pPr algn="l" eaLnBrk="0" hangingPunct="0">
              <a:defRPr sz="1200"/>
            </a:lvl1pPr>
          </a:lstStyle>
          <a:p>
            <a:pPr>
              <a:defRPr/>
            </a:pPr>
            <a:endParaRPr lang="en-US"/>
          </a:p>
        </p:txBody>
      </p:sp>
      <p:sp>
        <p:nvSpPr>
          <p:cNvPr id="25603" name="Rectangle 3"/>
          <p:cNvSpPr>
            <a:spLocks noGrp="1" noChangeArrowheads="1"/>
          </p:cNvSpPr>
          <p:nvPr>
            <p:ph type="dt" sz="quarter" idx="1"/>
          </p:nvPr>
        </p:nvSpPr>
        <p:spPr bwMode="auto">
          <a:xfrm>
            <a:off x="5622085" y="1"/>
            <a:ext cx="4302238" cy="339830"/>
          </a:xfrm>
          <a:prstGeom prst="rect">
            <a:avLst/>
          </a:prstGeom>
          <a:noFill/>
          <a:ln w="9525">
            <a:noFill/>
            <a:miter lim="800000"/>
            <a:headEnd/>
            <a:tailEnd/>
          </a:ln>
          <a:effectLst/>
        </p:spPr>
        <p:txBody>
          <a:bodyPr vert="horz" wrap="square" lIns="91321" tIns="45661" rIns="91321" bIns="45661" numCol="1" anchor="t" anchorCtr="0" compatLnSpc="1">
            <a:prstTxWarp prst="textNoShape">
              <a:avLst/>
            </a:prstTxWarp>
          </a:bodyPr>
          <a:lstStyle>
            <a:lvl1pPr algn="r" eaLnBrk="0" hangingPunct="0">
              <a:defRPr sz="1200"/>
            </a:lvl1pPr>
          </a:lstStyle>
          <a:p>
            <a:pPr>
              <a:defRPr/>
            </a:pPr>
            <a:endParaRPr lang="en-US"/>
          </a:p>
        </p:txBody>
      </p:sp>
      <p:sp>
        <p:nvSpPr>
          <p:cNvPr id="25604" name="Rectangle 4"/>
          <p:cNvSpPr>
            <a:spLocks noGrp="1" noChangeArrowheads="1"/>
          </p:cNvSpPr>
          <p:nvPr>
            <p:ph type="ftr" sz="quarter" idx="2"/>
          </p:nvPr>
        </p:nvSpPr>
        <p:spPr bwMode="auto">
          <a:xfrm>
            <a:off x="1" y="6456760"/>
            <a:ext cx="4302238" cy="339829"/>
          </a:xfrm>
          <a:prstGeom prst="rect">
            <a:avLst/>
          </a:prstGeom>
          <a:noFill/>
          <a:ln w="9525">
            <a:noFill/>
            <a:miter lim="800000"/>
            <a:headEnd/>
            <a:tailEnd/>
          </a:ln>
          <a:effectLst/>
        </p:spPr>
        <p:txBody>
          <a:bodyPr vert="horz" wrap="square" lIns="91321" tIns="45661" rIns="91321" bIns="45661" numCol="1" anchor="b" anchorCtr="0" compatLnSpc="1">
            <a:prstTxWarp prst="textNoShape">
              <a:avLst/>
            </a:prstTxWarp>
          </a:bodyPr>
          <a:lstStyle>
            <a:lvl1pPr algn="l" eaLnBrk="0" hangingPunct="0">
              <a:defRPr sz="1200"/>
            </a:lvl1pPr>
          </a:lstStyle>
          <a:p>
            <a:pPr>
              <a:defRPr/>
            </a:pPr>
            <a:endParaRPr lang="en-US"/>
          </a:p>
        </p:txBody>
      </p:sp>
      <p:sp>
        <p:nvSpPr>
          <p:cNvPr id="25605" name="Rectangle 5"/>
          <p:cNvSpPr>
            <a:spLocks noGrp="1" noChangeArrowheads="1"/>
          </p:cNvSpPr>
          <p:nvPr>
            <p:ph type="sldNum" sz="quarter" idx="3"/>
          </p:nvPr>
        </p:nvSpPr>
        <p:spPr bwMode="auto">
          <a:xfrm>
            <a:off x="5622085" y="6456760"/>
            <a:ext cx="4302238" cy="339829"/>
          </a:xfrm>
          <a:prstGeom prst="rect">
            <a:avLst/>
          </a:prstGeom>
          <a:noFill/>
          <a:ln w="9525">
            <a:noFill/>
            <a:miter lim="800000"/>
            <a:headEnd/>
            <a:tailEnd/>
          </a:ln>
          <a:effectLst/>
        </p:spPr>
        <p:txBody>
          <a:bodyPr vert="horz" wrap="square" lIns="91321" tIns="45661" rIns="91321" bIns="45661" numCol="1" anchor="b" anchorCtr="0" compatLnSpc="1">
            <a:prstTxWarp prst="textNoShape">
              <a:avLst/>
            </a:prstTxWarp>
          </a:bodyPr>
          <a:lstStyle>
            <a:lvl1pPr algn="r" eaLnBrk="0" hangingPunct="0">
              <a:defRPr sz="1200"/>
            </a:lvl1pPr>
          </a:lstStyle>
          <a:p>
            <a:pPr>
              <a:defRPr/>
            </a:pPr>
            <a:fld id="{530F0D96-07DE-4ECC-A79B-55E9EA3DBD89}" type="slidenum">
              <a:rPr lang="en-US"/>
              <a:pPr>
                <a:defRPr/>
              </a:pPr>
              <a:t>‹nr.›</a:t>
            </a:fld>
            <a:endParaRPr lang="en-US"/>
          </a:p>
        </p:txBody>
      </p:sp>
    </p:spTree>
    <p:extLst>
      <p:ext uri="{BB962C8B-B14F-4D97-AF65-F5344CB8AC3E}">
        <p14:creationId xmlns:p14="http://schemas.microsoft.com/office/powerpoint/2010/main" val="9263939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1" y="1"/>
            <a:ext cx="4302238" cy="339830"/>
          </a:xfrm>
          <a:prstGeom prst="rect">
            <a:avLst/>
          </a:prstGeom>
          <a:noFill/>
          <a:ln w="9525">
            <a:noFill/>
            <a:miter lim="800000"/>
            <a:headEnd/>
            <a:tailEnd/>
          </a:ln>
          <a:effectLst/>
        </p:spPr>
        <p:txBody>
          <a:bodyPr vert="horz" wrap="square" lIns="91321" tIns="45661" rIns="91321" bIns="45661" numCol="1" anchor="t" anchorCtr="0" compatLnSpc="1">
            <a:prstTxWarp prst="textNoShape">
              <a:avLst/>
            </a:prstTxWarp>
          </a:bodyPr>
          <a:lstStyle>
            <a:lvl1pPr algn="l" eaLnBrk="0" hangingPunct="0">
              <a:defRPr sz="1200"/>
            </a:lvl1pPr>
          </a:lstStyle>
          <a:p>
            <a:pPr>
              <a:defRPr/>
            </a:pPr>
            <a:endParaRPr lang="en-US"/>
          </a:p>
        </p:txBody>
      </p:sp>
      <p:sp>
        <p:nvSpPr>
          <p:cNvPr id="24579" name="Rectangle 3"/>
          <p:cNvSpPr>
            <a:spLocks noGrp="1" noChangeArrowheads="1"/>
          </p:cNvSpPr>
          <p:nvPr>
            <p:ph type="dt" idx="1"/>
          </p:nvPr>
        </p:nvSpPr>
        <p:spPr bwMode="auto">
          <a:xfrm>
            <a:off x="5622085" y="1"/>
            <a:ext cx="4302238" cy="339830"/>
          </a:xfrm>
          <a:prstGeom prst="rect">
            <a:avLst/>
          </a:prstGeom>
          <a:noFill/>
          <a:ln w="9525">
            <a:noFill/>
            <a:miter lim="800000"/>
            <a:headEnd/>
            <a:tailEnd/>
          </a:ln>
          <a:effectLst/>
        </p:spPr>
        <p:txBody>
          <a:bodyPr vert="horz" wrap="square" lIns="91321" tIns="45661" rIns="91321" bIns="45661" numCol="1" anchor="t" anchorCtr="0" compatLnSpc="1">
            <a:prstTxWarp prst="textNoShape">
              <a:avLst/>
            </a:prstTxWarp>
          </a:bodyPr>
          <a:lstStyle>
            <a:lvl1pPr algn="r" eaLnBrk="0" hangingPunct="0">
              <a:defRPr sz="1200"/>
            </a:lvl1pPr>
          </a:lstStyle>
          <a:p>
            <a:pPr>
              <a:defRPr/>
            </a:pPr>
            <a:endParaRPr lang="en-US"/>
          </a:p>
        </p:txBody>
      </p:sp>
      <p:sp>
        <p:nvSpPr>
          <p:cNvPr id="13316" name="Rectangle 4"/>
          <p:cNvSpPr>
            <a:spLocks noGrp="1" noRot="1" noChangeAspect="1" noChangeArrowheads="1" noTextEdit="1"/>
          </p:cNvSpPr>
          <p:nvPr>
            <p:ph type="sldImg" idx="2"/>
          </p:nvPr>
        </p:nvSpPr>
        <p:spPr bwMode="auto">
          <a:xfrm>
            <a:off x="3265488" y="511175"/>
            <a:ext cx="3397250" cy="2547938"/>
          </a:xfrm>
          <a:prstGeom prst="rect">
            <a:avLst/>
          </a:prstGeom>
          <a:noFill/>
          <a:ln w="9525">
            <a:solidFill>
              <a:srgbClr val="000000"/>
            </a:solidFill>
            <a:miter lim="800000"/>
            <a:headEnd/>
            <a:tailEnd/>
          </a:ln>
        </p:spPr>
      </p:sp>
      <p:sp>
        <p:nvSpPr>
          <p:cNvPr id="24581" name="Rectangle 5"/>
          <p:cNvSpPr>
            <a:spLocks noGrp="1" noChangeArrowheads="1"/>
          </p:cNvSpPr>
          <p:nvPr>
            <p:ph type="body" sz="quarter" idx="3"/>
          </p:nvPr>
        </p:nvSpPr>
        <p:spPr bwMode="auto">
          <a:xfrm>
            <a:off x="993360" y="3228923"/>
            <a:ext cx="7939920" cy="3058465"/>
          </a:xfrm>
          <a:prstGeom prst="rect">
            <a:avLst/>
          </a:prstGeom>
          <a:noFill/>
          <a:ln w="9525">
            <a:noFill/>
            <a:miter lim="800000"/>
            <a:headEnd/>
            <a:tailEnd/>
          </a:ln>
          <a:effectLst/>
        </p:spPr>
        <p:txBody>
          <a:bodyPr vert="horz" wrap="square" lIns="91321" tIns="45661" rIns="91321" bIns="4566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582" name="Rectangle 6"/>
          <p:cNvSpPr>
            <a:spLocks noGrp="1" noChangeArrowheads="1"/>
          </p:cNvSpPr>
          <p:nvPr>
            <p:ph type="ftr" sz="quarter" idx="4"/>
          </p:nvPr>
        </p:nvSpPr>
        <p:spPr bwMode="auto">
          <a:xfrm>
            <a:off x="1" y="6456760"/>
            <a:ext cx="4302238" cy="339829"/>
          </a:xfrm>
          <a:prstGeom prst="rect">
            <a:avLst/>
          </a:prstGeom>
          <a:noFill/>
          <a:ln w="9525">
            <a:noFill/>
            <a:miter lim="800000"/>
            <a:headEnd/>
            <a:tailEnd/>
          </a:ln>
          <a:effectLst/>
        </p:spPr>
        <p:txBody>
          <a:bodyPr vert="horz" wrap="square" lIns="91321" tIns="45661" rIns="91321" bIns="45661" numCol="1" anchor="b" anchorCtr="0" compatLnSpc="1">
            <a:prstTxWarp prst="textNoShape">
              <a:avLst/>
            </a:prstTxWarp>
          </a:bodyPr>
          <a:lstStyle>
            <a:lvl1pPr algn="l" eaLnBrk="0" hangingPunct="0">
              <a:defRPr sz="1200"/>
            </a:lvl1pPr>
          </a:lstStyle>
          <a:p>
            <a:pPr>
              <a:defRPr/>
            </a:pPr>
            <a:endParaRPr lang="en-US"/>
          </a:p>
        </p:txBody>
      </p:sp>
      <p:sp>
        <p:nvSpPr>
          <p:cNvPr id="24583" name="Rectangle 7"/>
          <p:cNvSpPr>
            <a:spLocks noGrp="1" noChangeArrowheads="1"/>
          </p:cNvSpPr>
          <p:nvPr>
            <p:ph type="sldNum" sz="quarter" idx="5"/>
          </p:nvPr>
        </p:nvSpPr>
        <p:spPr bwMode="auto">
          <a:xfrm>
            <a:off x="5622085" y="6456760"/>
            <a:ext cx="4302238" cy="339829"/>
          </a:xfrm>
          <a:prstGeom prst="rect">
            <a:avLst/>
          </a:prstGeom>
          <a:noFill/>
          <a:ln w="9525">
            <a:noFill/>
            <a:miter lim="800000"/>
            <a:headEnd/>
            <a:tailEnd/>
          </a:ln>
          <a:effectLst/>
        </p:spPr>
        <p:txBody>
          <a:bodyPr vert="horz" wrap="square" lIns="91321" tIns="45661" rIns="91321" bIns="45661" numCol="1" anchor="b" anchorCtr="0" compatLnSpc="1">
            <a:prstTxWarp prst="textNoShape">
              <a:avLst/>
            </a:prstTxWarp>
          </a:bodyPr>
          <a:lstStyle>
            <a:lvl1pPr algn="r" eaLnBrk="0" hangingPunct="0">
              <a:defRPr sz="1200"/>
            </a:lvl1pPr>
          </a:lstStyle>
          <a:p>
            <a:pPr>
              <a:defRPr/>
            </a:pPr>
            <a:fld id="{B63C1500-2C1C-4613-BF95-EB08ACCC5A61}" type="slidenum">
              <a:rPr lang="en-US"/>
              <a:pPr>
                <a:defRPr/>
              </a:pPr>
              <a:t>‹nr.›</a:t>
            </a:fld>
            <a:endParaRPr lang="en-US"/>
          </a:p>
        </p:txBody>
      </p:sp>
    </p:spTree>
    <p:extLst>
      <p:ext uri="{BB962C8B-B14F-4D97-AF65-F5344CB8AC3E}">
        <p14:creationId xmlns:p14="http://schemas.microsoft.com/office/powerpoint/2010/main" val="6695925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61F6E1E-5A24-4E86-9D21-98923577C191}" type="slidenum">
              <a:rPr lang="en-US" altLang="da-DK" smtClean="0"/>
              <a:pPr/>
              <a:t>3</a:t>
            </a:fld>
            <a:endParaRPr lang="en-US" altLang="da-DK"/>
          </a:p>
        </p:txBody>
      </p:sp>
    </p:spTree>
    <p:extLst>
      <p:ext uri="{BB962C8B-B14F-4D97-AF65-F5344CB8AC3E}">
        <p14:creationId xmlns:p14="http://schemas.microsoft.com/office/powerpoint/2010/main" val="120590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18D9E-4F18-6635-9544-28FC07E5CFE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47EEA1D-ECEB-EFB9-B22A-9B30A997B38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3F8013B-174E-65ED-7020-9087A0696C42}"/>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DA634068-8DB9-EC56-7FF8-F02E39D43055}"/>
              </a:ext>
            </a:extLst>
          </p:cNvPr>
          <p:cNvSpPr>
            <a:spLocks noGrp="1"/>
          </p:cNvSpPr>
          <p:nvPr>
            <p:ph type="sldNum" sz="quarter" idx="5"/>
          </p:nvPr>
        </p:nvSpPr>
        <p:spPr/>
        <p:txBody>
          <a:bodyPr/>
          <a:lstStyle/>
          <a:p>
            <a:fld id="{C61F6E1E-5A24-4E86-9D21-98923577C191}" type="slidenum">
              <a:rPr lang="en-US" altLang="da-DK" smtClean="0"/>
              <a:pPr/>
              <a:t>25</a:t>
            </a:fld>
            <a:endParaRPr lang="en-US" altLang="da-DK"/>
          </a:p>
        </p:txBody>
      </p:sp>
    </p:spTree>
    <p:extLst>
      <p:ext uri="{BB962C8B-B14F-4D97-AF65-F5344CB8AC3E}">
        <p14:creationId xmlns:p14="http://schemas.microsoft.com/office/powerpoint/2010/main" val="1511608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61F6E1E-5A24-4E86-9D21-98923577C191}" type="slidenum">
              <a:rPr lang="en-US" altLang="da-DK" smtClean="0"/>
              <a:pPr/>
              <a:t>26</a:t>
            </a:fld>
            <a:endParaRPr lang="en-US" altLang="da-DK"/>
          </a:p>
        </p:txBody>
      </p:sp>
    </p:spTree>
    <p:extLst>
      <p:ext uri="{BB962C8B-B14F-4D97-AF65-F5344CB8AC3E}">
        <p14:creationId xmlns:p14="http://schemas.microsoft.com/office/powerpoint/2010/main" val="1804363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61F6E1E-5A24-4E86-9D21-98923577C191}" type="slidenum">
              <a:rPr lang="en-US" altLang="da-DK" smtClean="0"/>
              <a:pPr/>
              <a:t>33</a:t>
            </a:fld>
            <a:endParaRPr lang="en-US" altLang="da-DK"/>
          </a:p>
        </p:txBody>
      </p:sp>
    </p:spTree>
    <p:extLst>
      <p:ext uri="{BB962C8B-B14F-4D97-AF65-F5344CB8AC3E}">
        <p14:creationId xmlns:p14="http://schemas.microsoft.com/office/powerpoint/2010/main" val="3437556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61F6E1E-5A24-4E86-9D21-98923577C191}" type="slidenum">
              <a:rPr lang="en-US" altLang="da-DK" smtClean="0"/>
              <a:pPr/>
              <a:t>4</a:t>
            </a:fld>
            <a:endParaRPr lang="en-US" altLang="da-DK"/>
          </a:p>
        </p:txBody>
      </p:sp>
    </p:spTree>
    <p:extLst>
      <p:ext uri="{BB962C8B-B14F-4D97-AF65-F5344CB8AC3E}">
        <p14:creationId xmlns:p14="http://schemas.microsoft.com/office/powerpoint/2010/main" val="690266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61F6E1E-5A24-4E86-9D21-98923577C191}" type="slidenum">
              <a:rPr lang="en-US" altLang="da-DK" smtClean="0"/>
              <a:pPr/>
              <a:t>5</a:t>
            </a:fld>
            <a:endParaRPr lang="en-US" altLang="da-DK"/>
          </a:p>
        </p:txBody>
      </p:sp>
    </p:spTree>
    <p:extLst>
      <p:ext uri="{BB962C8B-B14F-4D97-AF65-F5344CB8AC3E}">
        <p14:creationId xmlns:p14="http://schemas.microsoft.com/office/powerpoint/2010/main" val="4235244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61F6E1E-5A24-4E86-9D21-98923577C191}" type="slidenum">
              <a:rPr lang="en-US" altLang="da-DK" smtClean="0"/>
              <a:pPr/>
              <a:t>19</a:t>
            </a:fld>
            <a:endParaRPr lang="en-US" altLang="da-DK"/>
          </a:p>
        </p:txBody>
      </p:sp>
    </p:spTree>
    <p:extLst>
      <p:ext uri="{BB962C8B-B14F-4D97-AF65-F5344CB8AC3E}">
        <p14:creationId xmlns:p14="http://schemas.microsoft.com/office/powerpoint/2010/main" val="4287180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61F6E1E-5A24-4E86-9D21-98923577C191}" type="slidenum">
              <a:rPr lang="en-US" altLang="da-DK" smtClean="0"/>
              <a:pPr/>
              <a:t>20</a:t>
            </a:fld>
            <a:endParaRPr lang="en-US" altLang="da-DK"/>
          </a:p>
        </p:txBody>
      </p:sp>
    </p:spTree>
    <p:extLst>
      <p:ext uri="{BB962C8B-B14F-4D97-AF65-F5344CB8AC3E}">
        <p14:creationId xmlns:p14="http://schemas.microsoft.com/office/powerpoint/2010/main" val="86528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61F6E1E-5A24-4E86-9D21-98923577C191}" type="slidenum">
              <a:rPr lang="en-US" altLang="da-DK" smtClean="0"/>
              <a:pPr/>
              <a:t>21</a:t>
            </a:fld>
            <a:endParaRPr lang="en-US" altLang="da-DK"/>
          </a:p>
        </p:txBody>
      </p:sp>
    </p:spTree>
    <p:extLst>
      <p:ext uri="{BB962C8B-B14F-4D97-AF65-F5344CB8AC3E}">
        <p14:creationId xmlns:p14="http://schemas.microsoft.com/office/powerpoint/2010/main" val="683016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443B7-DE27-FCD9-7DF8-A87736BDD28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14DE76E-F93A-E684-70CB-ACDE1D66357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70A2F4F-370E-2034-2FEC-FABF446945C8}"/>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6B166F35-DD24-FDF6-D152-E5006D233961}"/>
              </a:ext>
            </a:extLst>
          </p:cNvPr>
          <p:cNvSpPr>
            <a:spLocks noGrp="1"/>
          </p:cNvSpPr>
          <p:nvPr>
            <p:ph type="sldNum" sz="quarter" idx="5"/>
          </p:nvPr>
        </p:nvSpPr>
        <p:spPr/>
        <p:txBody>
          <a:bodyPr/>
          <a:lstStyle/>
          <a:p>
            <a:fld id="{C61F6E1E-5A24-4E86-9D21-98923577C191}" type="slidenum">
              <a:rPr lang="en-US" altLang="da-DK" smtClean="0"/>
              <a:pPr/>
              <a:t>22</a:t>
            </a:fld>
            <a:endParaRPr lang="en-US" altLang="da-DK"/>
          </a:p>
        </p:txBody>
      </p:sp>
    </p:spTree>
    <p:extLst>
      <p:ext uri="{BB962C8B-B14F-4D97-AF65-F5344CB8AC3E}">
        <p14:creationId xmlns:p14="http://schemas.microsoft.com/office/powerpoint/2010/main" val="2108551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61F6E1E-5A24-4E86-9D21-98923577C191}" type="slidenum">
              <a:rPr lang="en-US" altLang="da-DK" smtClean="0"/>
              <a:pPr/>
              <a:t>23</a:t>
            </a:fld>
            <a:endParaRPr lang="en-US" altLang="da-DK"/>
          </a:p>
        </p:txBody>
      </p:sp>
    </p:spTree>
    <p:extLst>
      <p:ext uri="{BB962C8B-B14F-4D97-AF65-F5344CB8AC3E}">
        <p14:creationId xmlns:p14="http://schemas.microsoft.com/office/powerpoint/2010/main" val="1324145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61F6E1E-5A24-4E86-9D21-98923577C191}" type="slidenum">
              <a:rPr lang="en-US" altLang="da-DK" smtClean="0"/>
              <a:pPr/>
              <a:t>24</a:t>
            </a:fld>
            <a:endParaRPr lang="en-US" altLang="da-DK"/>
          </a:p>
        </p:txBody>
      </p:sp>
    </p:spTree>
    <p:extLst>
      <p:ext uri="{BB962C8B-B14F-4D97-AF65-F5344CB8AC3E}">
        <p14:creationId xmlns:p14="http://schemas.microsoft.com/office/powerpoint/2010/main" val="37062987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pic>
        <p:nvPicPr>
          <p:cNvPr id="4" name="Picture 39"/>
          <p:cNvPicPr>
            <a:picLocks noChangeAspect="1" noChangeArrowheads="1"/>
          </p:cNvPicPr>
          <p:nvPr userDrawn="1"/>
        </p:nvPicPr>
        <p:blipFill>
          <a:blip r:embed="rId2"/>
          <a:srcRect/>
          <a:stretch>
            <a:fillRect/>
          </a:stretch>
        </p:blipFill>
        <p:spPr bwMode="auto">
          <a:xfrm>
            <a:off x="0" y="0"/>
            <a:ext cx="9156700" cy="6856413"/>
          </a:xfrm>
          <a:prstGeom prst="rect">
            <a:avLst/>
          </a:prstGeom>
          <a:noFill/>
          <a:ln w="9525">
            <a:noFill/>
            <a:miter lim="800000"/>
            <a:headEnd/>
            <a:tailEnd/>
          </a:ln>
        </p:spPr>
      </p:pic>
      <p:pic>
        <p:nvPicPr>
          <p:cNvPr id="5" name="Picture 17" descr="FYS LOGO_20_rgb_anti"/>
          <p:cNvPicPr>
            <a:picLocks noChangeAspect="1" noChangeArrowheads="1"/>
          </p:cNvPicPr>
          <p:nvPr/>
        </p:nvPicPr>
        <p:blipFill>
          <a:blip r:embed="rId3"/>
          <a:srcRect/>
          <a:stretch>
            <a:fillRect/>
          </a:stretch>
        </p:blipFill>
        <p:spPr bwMode="auto">
          <a:xfrm>
            <a:off x="8066088" y="355600"/>
            <a:ext cx="738187" cy="738188"/>
          </a:xfrm>
          <a:prstGeom prst="rect">
            <a:avLst/>
          </a:prstGeom>
          <a:noFill/>
          <a:ln w="9525">
            <a:noFill/>
            <a:miter lim="800000"/>
            <a:headEnd/>
            <a:tailEnd/>
          </a:ln>
        </p:spPr>
      </p:pic>
      <p:sp>
        <p:nvSpPr>
          <p:cNvPr id="15362" name="Rectangle 2"/>
          <p:cNvSpPr>
            <a:spLocks noGrp="1" noChangeArrowheads="1"/>
          </p:cNvSpPr>
          <p:nvPr>
            <p:ph type="ctrTitle"/>
          </p:nvPr>
        </p:nvSpPr>
        <p:spPr>
          <a:xfrm>
            <a:off x="452438" y="1474788"/>
            <a:ext cx="8245475" cy="1470025"/>
          </a:xfrm>
        </p:spPr>
        <p:txBody>
          <a:bodyPr/>
          <a:lstStyle>
            <a:lvl1pPr>
              <a:defRPr>
                <a:solidFill>
                  <a:schemeClr val="bg2"/>
                </a:solidFill>
              </a:defRPr>
            </a:lvl1pPr>
          </a:lstStyle>
          <a:p>
            <a:r>
              <a:rPr lang="da-DK"/>
              <a:t>Klik for at redigere titeltypografi i masteren</a:t>
            </a:r>
            <a:endParaRPr lang="en-US"/>
          </a:p>
        </p:txBody>
      </p:sp>
      <p:sp>
        <p:nvSpPr>
          <p:cNvPr id="15363" name="Rectangle 3"/>
          <p:cNvSpPr>
            <a:spLocks noGrp="1" noChangeArrowheads="1"/>
          </p:cNvSpPr>
          <p:nvPr>
            <p:ph type="subTitle" idx="1"/>
          </p:nvPr>
        </p:nvSpPr>
        <p:spPr>
          <a:xfrm>
            <a:off x="452438" y="2998788"/>
            <a:ext cx="6765925" cy="1293812"/>
          </a:xfrm>
        </p:spPr>
        <p:txBody>
          <a:bodyPr/>
          <a:lstStyle>
            <a:lvl1pPr marL="0" indent="0">
              <a:buFontTx/>
              <a:buNone/>
              <a:defRPr sz="2000">
                <a:solidFill>
                  <a:schemeClr val="bg2"/>
                </a:solidFill>
              </a:defRPr>
            </a:lvl1pPr>
          </a:lstStyle>
          <a:p>
            <a:r>
              <a:rPr lang="da-DK"/>
              <a:t>Klik for at redigere undertiteltypografien i masteren</a:t>
            </a:r>
            <a:endParaRPr lang="en-US"/>
          </a:p>
        </p:txBody>
      </p:sp>
      <p:sp>
        <p:nvSpPr>
          <p:cNvPr id="6" name="Rectangle 34"/>
          <p:cNvSpPr>
            <a:spLocks noGrp="1" noChangeArrowheads="1"/>
          </p:cNvSpPr>
          <p:nvPr>
            <p:ph type="dt" sz="half" idx="10"/>
          </p:nvPr>
        </p:nvSpPr>
        <p:spPr/>
        <p:txBody>
          <a:bodyPr/>
          <a:lstStyle>
            <a:lvl1pPr>
              <a:defRPr>
                <a:solidFill>
                  <a:schemeClr val="bg2"/>
                </a:solidFill>
              </a:defRPr>
            </a:lvl1pPr>
          </a:lstStyle>
          <a:p>
            <a:pPr>
              <a:defRPr/>
            </a:pPr>
            <a:fld id="{3E754832-E571-41D8-913B-C87D37F34154}" type="datetime1">
              <a:rPr lang="da-DK"/>
              <a:pPr>
                <a:defRPr/>
              </a:pPr>
              <a:t>17-03-2026</a:t>
            </a:fld>
            <a:endParaRPr lang="en-US"/>
          </a:p>
        </p:txBody>
      </p:sp>
      <p:sp>
        <p:nvSpPr>
          <p:cNvPr id="7" name="Rectangle 36"/>
          <p:cNvSpPr>
            <a:spLocks noGrp="1" noChangeArrowheads="1"/>
          </p:cNvSpPr>
          <p:nvPr>
            <p:ph type="sldNum" sz="quarter" idx="11"/>
          </p:nvPr>
        </p:nvSpPr>
        <p:spPr/>
        <p:txBody>
          <a:bodyPr/>
          <a:lstStyle>
            <a:lvl1pPr>
              <a:defRPr>
                <a:solidFill>
                  <a:schemeClr val="bg2"/>
                </a:solidFill>
              </a:defRPr>
            </a:lvl1pPr>
          </a:lstStyle>
          <a:p>
            <a:pPr>
              <a:defRPr/>
            </a:pPr>
            <a:fld id="{86607146-61C2-471B-9D95-F539AAE8E27F}" type="slidenum">
              <a:rPr lang="en-US"/>
              <a:pPr>
                <a:defRPr/>
              </a:pPr>
              <a:t>‹nr.›</a:t>
            </a:fld>
            <a:endParaRPr lang="en-US"/>
          </a:p>
        </p:txBody>
      </p:sp>
      <p:sp>
        <p:nvSpPr>
          <p:cNvPr id="8" name="Rectangle 37"/>
          <p:cNvSpPr>
            <a:spLocks noGrp="1" noChangeArrowheads="1"/>
          </p:cNvSpPr>
          <p:nvPr>
            <p:ph type="ftr" sz="quarter" idx="12"/>
          </p:nvPr>
        </p:nvSpPr>
        <p:spPr/>
        <p:txBody>
          <a:bodyPr/>
          <a:lstStyle>
            <a:lvl1pPr>
              <a:defRPr>
                <a:solidFill>
                  <a:schemeClr val="bg2"/>
                </a:solidFill>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lodret titel 2"/>
          <p:cNvSpPr>
            <a:spLocks noGrp="1"/>
          </p:cNvSpPr>
          <p:nvPr>
            <p:ph type="body" orient="vert" idx="1"/>
          </p:nvPr>
        </p:nvSpPr>
        <p:spPr/>
        <p:txBody>
          <a:bodyPr vert="eaVert"/>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14"/>
          <p:cNvSpPr>
            <a:spLocks noGrp="1" noChangeArrowheads="1"/>
          </p:cNvSpPr>
          <p:nvPr>
            <p:ph type="dt" sz="half" idx="10"/>
          </p:nvPr>
        </p:nvSpPr>
        <p:spPr>
          <a:ln/>
        </p:spPr>
        <p:txBody>
          <a:bodyPr/>
          <a:lstStyle>
            <a:lvl1pPr>
              <a:defRPr/>
            </a:lvl1pPr>
          </a:lstStyle>
          <a:p>
            <a:pPr>
              <a:defRPr/>
            </a:pPr>
            <a:fld id="{9949C0E0-C276-40D4-B667-65FD7FB80178}" type="datetime1">
              <a:rPr lang="da-DK"/>
              <a:pPr>
                <a:defRPr/>
              </a:pPr>
              <a:t>17-03-2026</a:t>
            </a:fld>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CD6E64DD-B752-4622-9AD9-49E18A9FBA0A}" type="slidenum">
              <a:rPr lang="en-US"/>
              <a:pPr>
                <a:defRPr/>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456363" y="685800"/>
            <a:ext cx="1890712" cy="5170488"/>
          </a:xfrm>
        </p:spPr>
        <p:txBody>
          <a:bodyPr vert="eaVert"/>
          <a:lstStyle/>
          <a:p>
            <a:r>
              <a:rPr lang="da-DK"/>
              <a:t>Klik for at redigere titeltypografi i masteren</a:t>
            </a:r>
          </a:p>
        </p:txBody>
      </p:sp>
      <p:sp>
        <p:nvSpPr>
          <p:cNvPr id="3" name="Pladsholder til lodret titel 2"/>
          <p:cNvSpPr>
            <a:spLocks noGrp="1"/>
          </p:cNvSpPr>
          <p:nvPr>
            <p:ph type="body" orient="vert" idx="1"/>
          </p:nvPr>
        </p:nvSpPr>
        <p:spPr>
          <a:xfrm>
            <a:off x="781050" y="685800"/>
            <a:ext cx="5522913" cy="5170488"/>
          </a:xfrm>
        </p:spPr>
        <p:txBody>
          <a:bodyPr vert="eaVert"/>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14"/>
          <p:cNvSpPr>
            <a:spLocks noGrp="1" noChangeArrowheads="1"/>
          </p:cNvSpPr>
          <p:nvPr>
            <p:ph type="dt" sz="half" idx="10"/>
          </p:nvPr>
        </p:nvSpPr>
        <p:spPr>
          <a:ln/>
        </p:spPr>
        <p:txBody>
          <a:bodyPr/>
          <a:lstStyle>
            <a:lvl1pPr>
              <a:defRPr/>
            </a:lvl1pPr>
          </a:lstStyle>
          <a:p>
            <a:pPr>
              <a:defRPr/>
            </a:pPr>
            <a:fld id="{FF6289FB-E2E0-4213-BE2B-146F01A85256}" type="datetime1">
              <a:rPr lang="da-DK"/>
              <a:pPr>
                <a:defRPr/>
              </a:pPr>
              <a:t>17-03-2026</a:t>
            </a:fld>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8161D830-46E8-4AE1-A2C8-EF3FA25C04C8}" type="slidenum">
              <a:rPr lang="en-US"/>
              <a:pPr>
                <a:defRPr/>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indhold 2"/>
          <p:cNvSpPr>
            <a:spLocks noGrp="1"/>
          </p:cNvSpPr>
          <p:nvPr>
            <p:ph idx="1"/>
          </p:nvPr>
        </p:nvSpPr>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14"/>
          <p:cNvSpPr>
            <a:spLocks noGrp="1" noChangeArrowheads="1"/>
          </p:cNvSpPr>
          <p:nvPr>
            <p:ph type="dt" sz="half" idx="10"/>
          </p:nvPr>
        </p:nvSpPr>
        <p:spPr>
          <a:ln/>
        </p:spPr>
        <p:txBody>
          <a:bodyPr/>
          <a:lstStyle>
            <a:lvl1pPr>
              <a:defRPr/>
            </a:lvl1pPr>
          </a:lstStyle>
          <a:p>
            <a:pPr>
              <a:defRPr/>
            </a:pPr>
            <a:fld id="{D4C88021-478F-4D7A-A5FB-F6002BD0B7DC}" type="datetime1">
              <a:rPr lang="da-DK"/>
              <a:pPr>
                <a:defRPr/>
              </a:pPr>
              <a:t>17-03-2026</a:t>
            </a:fld>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342902E5-0491-4F42-8EAD-56D1938571C2}" type="slidenum">
              <a:rPr lang="en-US"/>
              <a:pPr>
                <a:defRPr/>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a-DK"/>
              <a:t>Klik for at redigere titeltypografi i masteren</a:t>
            </a:r>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typografi i masteren</a:t>
            </a:r>
          </a:p>
        </p:txBody>
      </p:sp>
      <p:sp>
        <p:nvSpPr>
          <p:cNvPr id="4" name="Rectangle 14"/>
          <p:cNvSpPr>
            <a:spLocks noGrp="1" noChangeArrowheads="1"/>
          </p:cNvSpPr>
          <p:nvPr>
            <p:ph type="dt" sz="half" idx="10"/>
          </p:nvPr>
        </p:nvSpPr>
        <p:spPr>
          <a:ln/>
        </p:spPr>
        <p:txBody>
          <a:bodyPr/>
          <a:lstStyle>
            <a:lvl1pPr>
              <a:defRPr/>
            </a:lvl1pPr>
          </a:lstStyle>
          <a:p>
            <a:pPr>
              <a:defRPr/>
            </a:pPr>
            <a:fld id="{6E66F6C4-5575-4D20-872F-CE570E38B371}" type="datetime1">
              <a:rPr lang="da-DK"/>
              <a:pPr>
                <a:defRPr/>
              </a:pPr>
              <a:t>17-03-2026</a:t>
            </a:fld>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2D0AA2A0-A964-4A15-AA9C-FDA836296B2A}" type="slidenum">
              <a:rPr lang="en-US"/>
              <a:pPr>
                <a:defRPr/>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indhold 2"/>
          <p:cNvSpPr>
            <a:spLocks noGrp="1"/>
          </p:cNvSpPr>
          <p:nvPr>
            <p:ph sz="half" idx="1"/>
          </p:nvPr>
        </p:nvSpPr>
        <p:spPr>
          <a:xfrm>
            <a:off x="781050" y="1741488"/>
            <a:ext cx="370681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0263" y="1741488"/>
            <a:ext cx="37068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Rectangle 14"/>
          <p:cNvSpPr>
            <a:spLocks noGrp="1" noChangeArrowheads="1"/>
          </p:cNvSpPr>
          <p:nvPr>
            <p:ph type="dt" sz="half" idx="10"/>
          </p:nvPr>
        </p:nvSpPr>
        <p:spPr>
          <a:ln/>
        </p:spPr>
        <p:txBody>
          <a:bodyPr/>
          <a:lstStyle>
            <a:lvl1pPr>
              <a:defRPr/>
            </a:lvl1pPr>
          </a:lstStyle>
          <a:p>
            <a:pPr>
              <a:defRPr/>
            </a:pPr>
            <a:fld id="{303C0CD0-05E5-4A85-8CB8-FF54780945A9}" type="datetime1">
              <a:rPr lang="da-DK"/>
              <a:pPr>
                <a:defRPr/>
              </a:pPr>
              <a:t>17-03-2026</a:t>
            </a:fld>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D7FEE971-A78F-4547-B826-114FDAC7DB91}" type="slidenum">
              <a:rPr lang="en-US"/>
              <a:pPr>
                <a:defRPr/>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a:t>Klik for at redigere titeltypografi i masteren</a:t>
            </a:r>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7" name="Rectangle 14"/>
          <p:cNvSpPr>
            <a:spLocks noGrp="1" noChangeArrowheads="1"/>
          </p:cNvSpPr>
          <p:nvPr>
            <p:ph type="dt" sz="half" idx="10"/>
          </p:nvPr>
        </p:nvSpPr>
        <p:spPr>
          <a:ln/>
        </p:spPr>
        <p:txBody>
          <a:bodyPr/>
          <a:lstStyle>
            <a:lvl1pPr>
              <a:defRPr/>
            </a:lvl1pPr>
          </a:lstStyle>
          <a:p>
            <a:pPr>
              <a:defRPr/>
            </a:pPr>
            <a:fld id="{478F00CF-4F0C-480C-A8EC-090DBC3DD19C}" type="datetime1">
              <a:rPr lang="da-DK"/>
              <a:pPr>
                <a:defRPr/>
              </a:pPr>
              <a:t>17-03-2026</a:t>
            </a:fld>
            <a:endParaRPr lang="en-US"/>
          </a:p>
        </p:txBody>
      </p:sp>
      <p:sp>
        <p:nvSpPr>
          <p:cNvPr id="8" name="Rectangle 15"/>
          <p:cNvSpPr>
            <a:spLocks noGrp="1" noChangeArrowheads="1"/>
          </p:cNvSpPr>
          <p:nvPr>
            <p:ph type="ftr" sz="quarter" idx="11"/>
          </p:nvPr>
        </p:nvSpPr>
        <p:spPr>
          <a:ln/>
        </p:spPr>
        <p:txBody>
          <a:bodyPr/>
          <a:lstStyle>
            <a:lvl1pPr>
              <a:defRPr/>
            </a:lvl1pPr>
          </a:lstStyle>
          <a:p>
            <a:pPr>
              <a:defRPr/>
            </a:pPr>
            <a:endParaRPr lang="en-US"/>
          </a:p>
        </p:txBody>
      </p:sp>
      <p:sp>
        <p:nvSpPr>
          <p:cNvPr id="9" name="Rectangle 16"/>
          <p:cNvSpPr>
            <a:spLocks noGrp="1" noChangeArrowheads="1"/>
          </p:cNvSpPr>
          <p:nvPr>
            <p:ph type="sldNum" sz="quarter" idx="12"/>
          </p:nvPr>
        </p:nvSpPr>
        <p:spPr>
          <a:ln/>
        </p:spPr>
        <p:txBody>
          <a:bodyPr/>
          <a:lstStyle>
            <a:lvl1pPr>
              <a:defRPr/>
            </a:lvl1pPr>
          </a:lstStyle>
          <a:p>
            <a:pPr>
              <a:defRPr/>
            </a:pPr>
            <a:fld id="{5A2E694E-54D3-4B9E-B31C-9B7B62655ABE}" type="slidenum">
              <a:rPr lang="en-US"/>
              <a:pPr>
                <a:defRPr/>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Rectangle 14"/>
          <p:cNvSpPr>
            <a:spLocks noGrp="1" noChangeArrowheads="1"/>
          </p:cNvSpPr>
          <p:nvPr>
            <p:ph type="dt" sz="half" idx="10"/>
          </p:nvPr>
        </p:nvSpPr>
        <p:spPr>
          <a:ln/>
        </p:spPr>
        <p:txBody>
          <a:bodyPr/>
          <a:lstStyle>
            <a:lvl1pPr>
              <a:defRPr/>
            </a:lvl1pPr>
          </a:lstStyle>
          <a:p>
            <a:pPr>
              <a:defRPr/>
            </a:pPr>
            <a:fld id="{48E055FA-D0FA-426B-A540-F7B86824B0AD}" type="datetime1">
              <a:rPr lang="da-DK"/>
              <a:pPr>
                <a:defRPr/>
              </a:pPr>
              <a:t>17-03-2026</a:t>
            </a:fld>
            <a:endParaRPr lang="en-US"/>
          </a:p>
        </p:txBody>
      </p:sp>
      <p:sp>
        <p:nvSpPr>
          <p:cNvPr id="4" name="Rectangle 15"/>
          <p:cNvSpPr>
            <a:spLocks noGrp="1" noChangeArrowheads="1"/>
          </p:cNvSpPr>
          <p:nvPr>
            <p:ph type="ftr" sz="quarter" idx="11"/>
          </p:nvPr>
        </p:nvSpPr>
        <p:spPr>
          <a:ln/>
        </p:spPr>
        <p:txBody>
          <a:bodyPr/>
          <a:lstStyle>
            <a:lvl1pPr>
              <a:defRPr/>
            </a:lvl1pPr>
          </a:lstStyle>
          <a:p>
            <a:pPr>
              <a:defRPr/>
            </a:pPr>
            <a:endParaRPr lang="en-US"/>
          </a:p>
        </p:txBody>
      </p:sp>
      <p:sp>
        <p:nvSpPr>
          <p:cNvPr id="5" name="Rectangle 16"/>
          <p:cNvSpPr>
            <a:spLocks noGrp="1" noChangeArrowheads="1"/>
          </p:cNvSpPr>
          <p:nvPr>
            <p:ph type="sldNum" sz="quarter" idx="12"/>
          </p:nvPr>
        </p:nvSpPr>
        <p:spPr>
          <a:ln/>
        </p:spPr>
        <p:txBody>
          <a:bodyPr/>
          <a:lstStyle>
            <a:lvl1pPr>
              <a:defRPr/>
            </a:lvl1pPr>
          </a:lstStyle>
          <a:p>
            <a:pPr>
              <a:defRPr/>
            </a:pPr>
            <a:fld id="{054A719C-150F-49D9-B110-7EB9B51384D0}" type="slidenum">
              <a:rPr lang="en-US"/>
              <a:pPr>
                <a:defRPr/>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14"/>
          <p:cNvSpPr>
            <a:spLocks noGrp="1" noChangeArrowheads="1"/>
          </p:cNvSpPr>
          <p:nvPr>
            <p:ph type="dt" sz="half" idx="10"/>
          </p:nvPr>
        </p:nvSpPr>
        <p:spPr>
          <a:ln/>
        </p:spPr>
        <p:txBody>
          <a:bodyPr/>
          <a:lstStyle>
            <a:lvl1pPr>
              <a:defRPr/>
            </a:lvl1pPr>
          </a:lstStyle>
          <a:p>
            <a:pPr>
              <a:defRPr/>
            </a:pPr>
            <a:fld id="{6C3457DE-91B7-48D3-B8FF-C4C17759ABF9}" type="datetime1">
              <a:rPr lang="da-DK"/>
              <a:pPr>
                <a:defRPr/>
              </a:pPr>
              <a:t>17-03-2026</a:t>
            </a:fld>
            <a:endParaRPr lang="en-US"/>
          </a:p>
        </p:txBody>
      </p:sp>
      <p:sp>
        <p:nvSpPr>
          <p:cNvPr id="3" name="Rectangle 15"/>
          <p:cNvSpPr>
            <a:spLocks noGrp="1" noChangeArrowheads="1"/>
          </p:cNvSpPr>
          <p:nvPr>
            <p:ph type="ftr" sz="quarter" idx="11"/>
          </p:nvPr>
        </p:nvSpPr>
        <p:spPr>
          <a:ln/>
        </p:spPr>
        <p:txBody>
          <a:bodyPr/>
          <a:lstStyle>
            <a:lvl1pPr>
              <a:defRPr/>
            </a:lvl1pPr>
          </a:lstStyle>
          <a:p>
            <a:pPr>
              <a:defRPr/>
            </a:pPr>
            <a:endParaRPr lang="en-US"/>
          </a:p>
        </p:txBody>
      </p:sp>
      <p:sp>
        <p:nvSpPr>
          <p:cNvPr id="4" name="Rectangle 16"/>
          <p:cNvSpPr>
            <a:spLocks noGrp="1" noChangeArrowheads="1"/>
          </p:cNvSpPr>
          <p:nvPr>
            <p:ph type="sldNum" sz="quarter" idx="12"/>
          </p:nvPr>
        </p:nvSpPr>
        <p:spPr>
          <a:ln/>
        </p:spPr>
        <p:txBody>
          <a:bodyPr/>
          <a:lstStyle>
            <a:lvl1pPr>
              <a:defRPr/>
            </a:lvl1pPr>
          </a:lstStyle>
          <a:p>
            <a:pPr>
              <a:defRPr/>
            </a:pPr>
            <a:fld id="{B6BB2CA4-A857-4B54-AB42-37377A878206}" type="slidenum">
              <a:rPr lang="en-US"/>
              <a:pPr>
                <a:defRPr/>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a:t>Klik for at redigere titeltypografi i masteren</a:t>
            </a:r>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typografi i masteren</a:t>
            </a:r>
          </a:p>
        </p:txBody>
      </p:sp>
      <p:sp>
        <p:nvSpPr>
          <p:cNvPr id="5" name="Rectangle 14"/>
          <p:cNvSpPr>
            <a:spLocks noGrp="1" noChangeArrowheads="1"/>
          </p:cNvSpPr>
          <p:nvPr>
            <p:ph type="dt" sz="half" idx="10"/>
          </p:nvPr>
        </p:nvSpPr>
        <p:spPr>
          <a:ln/>
        </p:spPr>
        <p:txBody>
          <a:bodyPr/>
          <a:lstStyle>
            <a:lvl1pPr>
              <a:defRPr/>
            </a:lvl1pPr>
          </a:lstStyle>
          <a:p>
            <a:pPr>
              <a:defRPr/>
            </a:pPr>
            <a:fld id="{B9C78714-B9E9-4B06-A36F-BEF7076BC828}" type="datetime1">
              <a:rPr lang="da-DK"/>
              <a:pPr>
                <a:defRPr/>
              </a:pPr>
              <a:t>17-03-2026</a:t>
            </a:fld>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3E9E3617-FAFB-4909-9EB2-2D6EFC29D75A}" type="slidenum">
              <a:rPr lang="en-US"/>
              <a:pPr>
                <a:defRPr/>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a:t>Klik for at redigere titeltypografi i masteren</a:t>
            </a:r>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a-DK" noProof="0"/>
              <a:t>Klik på ikonet for at tilføje et billede</a:t>
            </a:r>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typografi i masteren</a:t>
            </a:r>
          </a:p>
        </p:txBody>
      </p:sp>
      <p:sp>
        <p:nvSpPr>
          <p:cNvPr id="5" name="Rectangle 14"/>
          <p:cNvSpPr>
            <a:spLocks noGrp="1" noChangeArrowheads="1"/>
          </p:cNvSpPr>
          <p:nvPr>
            <p:ph type="dt" sz="half" idx="10"/>
          </p:nvPr>
        </p:nvSpPr>
        <p:spPr>
          <a:ln/>
        </p:spPr>
        <p:txBody>
          <a:bodyPr/>
          <a:lstStyle>
            <a:lvl1pPr>
              <a:defRPr/>
            </a:lvl1pPr>
          </a:lstStyle>
          <a:p>
            <a:pPr>
              <a:defRPr/>
            </a:pPr>
            <a:fld id="{82AB3552-08E4-4608-971F-7298AE18E67F}" type="datetime1">
              <a:rPr lang="da-DK"/>
              <a:pPr>
                <a:defRPr/>
              </a:pPr>
              <a:t>17-03-2026</a:t>
            </a:fld>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C8AE36AA-BA88-4298-81E0-6788F219DDB8}" type="slidenum">
              <a:rPr lang="en-US"/>
              <a:pPr>
                <a:defRPr/>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4" descr="grafik_sort"/>
          <p:cNvPicPr>
            <a:picLocks noChangeAspect="1" noChangeArrowheads="1"/>
          </p:cNvPicPr>
          <p:nvPr/>
        </p:nvPicPr>
        <p:blipFill>
          <a:blip r:embed="rId13"/>
          <a:srcRect/>
          <a:stretch>
            <a:fillRect/>
          </a:stretch>
        </p:blipFill>
        <p:spPr bwMode="auto">
          <a:xfrm>
            <a:off x="0" y="5257800"/>
            <a:ext cx="9140825" cy="1598613"/>
          </a:xfrm>
          <a:prstGeom prst="rect">
            <a:avLst/>
          </a:prstGeom>
          <a:noFill/>
          <a:ln w="9525">
            <a:noFill/>
            <a:miter lim="800000"/>
            <a:headEnd/>
            <a:tailEnd/>
          </a:ln>
        </p:spPr>
      </p:pic>
      <p:sp>
        <p:nvSpPr>
          <p:cNvPr id="1027" name="Rectangle 2"/>
          <p:cNvSpPr>
            <a:spLocks noGrp="1" noChangeArrowheads="1"/>
          </p:cNvSpPr>
          <p:nvPr>
            <p:ph type="title"/>
          </p:nvPr>
        </p:nvSpPr>
        <p:spPr bwMode="auto">
          <a:xfrm>
            <a:off x="781050" y="685800"/>
            <a:ext cx="6919913" cy="8524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a:t>Klik for at redigere titeltypografi i masteren</a:t>
            </a:r>
            <a:endParaRPr lang="en-US"/>
          </a:p>
        </p:txBody>
      </p:sp>
      <p:sp>
        <p:nvSpPr>
          <p:cNvPr id="1028" name="Rectangle 3"/>
          <p:cNvSpPr>
            <a:spLocks noGrp="1" noChangeArrowheads="1"/>
          </p:cNvSpPr>
          <p:nvPr>
            <p:ph type="body" idx="1"/>
          </p:nvPr>
        </p:nvSpPr>
        <p:spPr bwMode="auto">
          <a:xfrm>
            <a:off x="781050" y="1741488"/>
            <a:ext cx="7566025" cy="4114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endParaRPr lang="en-US"/>
          </a:p>
        </p:txBody>
      </p:sp>
      <p:pic>
        <p:nvPicPr>
          <p:cNvPr id="1029" name="Picture 11" descr="FYS LOGO_20_rgb_anti"/>
          <p:cNvPicPr>
            <a:picLocks noChangeAspect="1" noChangeArrowheads="1"/>
          </p:cNvPicPr>
          <p:nvPr/>
        </p:nvPicPr>
        <p:blipFill>
          <a:blip r:embed="rId14"/>
          <a:srcRect/>
          <a:stretch>
            <a:fillRect/>
          </a:stretch>
        </p:blipFill>
        <p:spPr bwMode="auto">
          <a:xfrm>
            <a:off x="8066088" y="355600"/>
            <a:ext cx="738187" cy="738188"/>
          </a:xfrm>
          <a:prstGeom prst="rect">
            <a:avLst/>
          </a:prstGeom>
          <a:noFill/>
          <a:ln w="9525">
            <a:noFill/>
            <a:miter lim="800000"/>
            <a:headEnd/>
            <a:tailEnd/>
          </a:ln>
        </p:spPr>
      </p:pic>
      <p:sp>
        <p:nvSpPr>
          <p:cNvPr id="1038" name="Rectangle 14"/>
          <p:cNvSpPr>
            <a:spLocks noGrp="1" noChangeArrowheads="1"/>
          </p:cNvSpPr>
          <p:nvPr>
            <p:ph type="dt" sz="half" idx="2"/>
          </p:nvPr>
        </p:nvSpPr>
        <p:spPr bwMode="auto">
          <a:xfrm>
            <a:off x="1258888" y="6308725"/>
            <a:ext cx="2133600" cy="2794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eaLnBrk="0" hangingPunct="0">
              <a:defRPr sz="1400"/>
            </a:lvl1pPr>
          </a:lstStyle>
          <a:p>
            <a:pPr>
              <a:defRPr/>
            </a:pPr>
            <a:fld id="{C7CE8B49-773D-4737-AD72-2D5B3C517F98}" type="datetime1">
              <a:rPr lang="da-DK"/>
              <a:pPr>
                <a:defRPr/>
              </a:pPr>
              <a:t>17-03-2026</a:t>
            </a:fld>
            <a:endParaRPr lang="en-US"/>
          </a:p>
        </p:txBody>
      </p:sp>
      <p:sp>
        <p:nvSpPr>
          <p:cNvPr id="1039" name="Rectangle 15"/>
          <p:cNvSpPr>
            <a:spLocks noGrp="1" noChangeArrowheads="1"/>
          </p:cNvSpPr>
          <p:nvPr>
            <p:ph type="ftr" sz="quarter" idx="3"/>
          </p:nvPr>
        </p:nvSpPr>
        <p:spPr bwMode="auto">
          <a:xfrm>
            <a:off x="4572000" y="6308725"/>
            <a:ext cx="3770313" cy="2794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eaLnBrk="0" hangingPunct="0">
              <a:defRPr sz="1400"/>
            </a:lvl1pPr>
          </a:lstStyle>
          <a:p>
            <a:pPr>
              <a:defRPr/>
            </a:pPr>
            <a:endParaRPr lang="en-US"/>
          </a:p>
        </p:txBody>
      </p:sp>
      <p:sp>
        <p:nvSpPr>
          <p:cNvPr id="1040" name="Rectangle 16"/>
          <p:cNvSpPr>
            <a:spLocks noGrp="1" noChangeArrowheads="1"/>
          </p:cNvSpPr>
          <p:nvPr>
            <p:ph type="sldNum" sz="quarter" idx="4"/>
          </p:nvPr>
        </p:nvSpPr>
        <p:spPr bwMode="auto">
          <a:xfrm>
            <a:off x="774700" y="6308725"/>
            <a:ext cx="439738" cy="2794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eaLnBrk="0" hangingPunct="0">
              <a:defRPr sz="1400"/>
            </a:lvl1pPr>
          </a:lstStyle>
          <a:p>
            <a:pPr>
              <a:defRPr/>
            </a:pPr>
            <a:fld id="{BBE9B60D-50FC-4011-9FCF-405D465AAA05}" type="slidenum">
              <a:rPr lang="en-US"/>
              <a:pPr>
                <a:defRPr/>
              </a:pPr>
              <a:t>‹nr.›</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Lst>
  <p:txStyles>
    <p:titleStyle>
      <a:lvl1pPr algn="l" rtl="0" fontAlgn="base">
        <a:spcBef>
          <a:spcPct val="0"/>
        </a:spcBef>
        <a:spcAft>
          <a:spcPct val="0"/>
        </a:spcAft>
        <a:defRPr sz="2800">
          <a:solidFill>
            <a:schemeClr val="tx2"/>
          </a:solidFill>
          <a:latin typeface="+mj-lt"/>
          <a:ea typeface="+mj-ea"/>
          <a:cs typeface="+mj-cs"/>
        </a:defRPr>
      </a:lvl1pPr>
      <a:lvl2pPr algn="l" rtl="0" fontAlgn="base">
        <a:spcBef>
          <a:spcPct val="0"/>
        </a:spcBef>
        <a:spcAft>
          <a:spcPct val="0"/>
        </a:spcAft>
        <a:defRPr sz="2800">
          <a:solidFill>
            <a:schemeClr val="tx2"/>
          </a:solidFill>
          <a:latin typeface="Arial" charset="0"/>
        </a:defRPr>
      </a:lvl2pPr>
      <a:lvl3pPr algn="l" rtl="0" fontAlgn="base">
        <a:spcBef>
          <a:spcPct val="0"/>
        </a:spcBef>
        <a:spcAft>
          <a:spcPct val="0"/>
        </a:spcAft>
        <a:defRPr sz="2800">
          <a:solidFill>
            <a:schemeClr val="tx2"/>
          </a:solidFill>
          <a:latin typeface="Arial" charset="0"/>
        </a:defRPr>
      </a:lvl3pPr>
      <a:lvl4pPr algn="l" rtl="0" fontAlgn="base">
        <a:spcBef>
          <a:spcPct val="0"/>
        </a:spcBef>
        <a:spcAft>
          <a:spcPct val="0"/>
        </a:spcAft>
        <a:defRPr sz="2800">
          <a:solidFill>
            <a:schemeClr val="tx2"/>
          </a:solidFill>
          <a:latin typeface="Arial" charset="0"/>
        </a:defRPr>
      </a:lvl4pPr>
      <a:lvl5pPr algn="l" rtl="0" fontAlgn="base">
        <a:spcBef>
          <a:spcPct val="0"/>
        </a:spcBef>
        <a:spcAft>
          <a:spcPct val="0"/>
        </a:spcAft>
        <a:defRPr sz="2800">
          <a:solidFill>
            <a:schemeClr val="tx2"/>
          </a:solidFill>
          <a:latin typeface="Arial" charset="0"/>
        </a:defRPr>
      </a:lvl5pPr>
      <a:lvl6pPr marL="457200" algn="l" rtl="0" eaLnBrk="1" fontAlgn="base" hangingPunct="1">
        <a:spcBef>
          <a:spcPct val="0"/>
        </a:spcBef>
        <a:spcAft>
          <a:spcPct val="0"/>
        </a:spcAft>
        <a:defRPr sz="2800">
          <a:solidFill>
            <a:schemeClr val="tx2"/>
          </a:solidFill>
          <a:latin typeface="Arial" charset="0"/>
        </a:defRPr>
      </a:lvl6pPr>
      <a:lvl7pPr marL="914400" algn="l" rtl="0" eaLnBrk="1" fontAlgn="base" hangingPunct="1">
        <a:spcBef>
          <a:spcPct val="0"/>
        </a:spcBef>
        <a:spcAft>
          <a:spcPct val="0"/>
        </a:spcAft>
        <a:defRPr sz="2800">
          <a:solidFill>
            <a:schemeClr val="tx2"/>
          </a:solidFill>
          <a:latin typeface="Arial" charset="0"/>
        </a:defRPr>
      </a:lvl7pPr>
      <a:lvl8pPr marL="1371600" algn="l" rtl="0" eaLnBrk="1" fontAlgn="base" hangingPunct="1">
        <a:spcBef>
          <a:spcPct val="0"/>
        </a:spcBef>
        <a:spcAft>
          <a:spcPct val="0"/>
        </a:spcAft>
        <a:defRPr sz="2800">
          <a:solidFill>
            <a:schemeClr val="tx2"/>
          </a:solidFill>
          <a:latin typeface="Arial" charset="0"/>
        </a:defRPr>
      </a:lvl8pPr>
      <a:lvl9pPr marL="1828800" algn="l" rtl="0" eaLnBrk="1" fontAlgn="base" hangingPunct="1">
        <a:spcBef>
          <a:spcPct val="0"/>
        </a:spcBef>
        <a:spcAft>
          <a:spcPct val="0"/>
        </a:spcAft>
        <a:defRPr sz="2800">
          <a:solidFill>
            <a:schemeClr val="tx2"/>
          </a:solidFill>
          <a:latin typeface="Arial" charset="0"/>
        </a:defRPr>
      </a:lvl9pPr>
    </p:titleStyle>
    <p:bodyStyle>
      <a:lvl1pPr marL="276225" indent="-276225" algn="l" rtl="0" fontAlgn="base">
        <a:spcBef>
          <a:spcPct val="20000"/>
        </a:spcBef>
        <a:spcAft>
          <a:spcPct val="0"/>
        </a:spcAft>
        <a:buChar char="•"/>
        <a:defRPr sz="2400">
          <a:solidFill>
            <a:schemeClr val="tx1"/>
          </a:solidFill>
          <a:latin typeface="+mn-lt"/>
          <a:ea typeface="+mn-ea"/>
          <a:cs typeface="+mn-cs"/>
        </a:defRPr>
      </a:lvl1pPr>
      <a:lvl2pPr marL="466725" indent="-188913" algn="l" rtl="0" fontAlgn="base">
        <a:spcBef>
          <a:spcPct val="20000"/>
        </a:spcBef>
        <a:spcAft>
          <a:spcPct val="0"/>
        </a:spcAft>
        <a:buChar char="•"/>
        <a:defRPr sz="2000">
          <a:solidFill>
            <a:schemeClr val="tx1"/>
          </a:solidFill>
          <a:latin typeface="+mn-lt"/>
        </a:defRPr>
      </a:lvl2pPr>
      <a:lvl3pPr marL="666750" indent="-198438" algn="l" rtl="0" fontAlgn="base">
        <a:spcBef>
          <a:spcPct val="20000"/>
        </a:spcBef>
        <a:spcAft>
          <a:spcPct val="0"/>
        </a:spcAft>
        <a:buChar char="•"/>
        <a:defRPr>
          <a:solidFill>
            <a:schemeClr val="tx1"/>
          </a:solidFill>
          <a:latin typeface="+mn-lt"/>
        </a:defRPr>
      </a:lvl3pPr>
      <a:lvl4pPr marL="847725" indent="-179388" algn="l" rtl="0" fontAlgn="base">
        <a:spcBef>
          <a:spcPct val="20000"/>
        </a:spcBef>
        <a:spcAft>
          <a:spcPct val="0"/>
        </a:spcAft>
        <a:buChar char="•"/>
        <a:defRPr sz="1600">
          <a:solidFill>
            <a:schemeClr val="tx1"/>
          </a:solidFill>
          <a:latin typeface="+mn-lt"/>
        </a:defRPr>
      </a:lvl4pPr>
      <a:lvl5pPr marL="1014413" indent="-165100" algn="l" rtl="0" fontAlgn="base">
        <a:spcBef>
          <a:spcPct val="20000"/>
        </a:spcBef>
        <a:spcAft>
          <a:spcPct val="0"/>
        </a:spcAft>
        <a:buChar char="•"/>
        <a:defRPr sz="1400">
          <a:solidFill>
            <a:schemeClr val="tx1"/>
          </a:solidFill>
          <a:latin typeface="+mn-lt"/>
        </a:defRPr>
      </a:lvl5pPr>
      <a:lvl6pPr marL="1471613" indent="-165100" algn="l" rtl="0" eaLnBrk="1" fontAlgn="base" hangingPunct="1">
        <a:spcBef>
          <a:spcPct val="20000"/>
        </a:spcBef>
        <a:spcAft>
          <a:spcPct val="0"/>
        </a:spcAft>
        <a:buChar char="•"/>
        <a:defRPr sz="1400">
          <a:solidFill>
            <a:schemeClr val="tx1"/>
          </a:solidFill>
          <a:latin typeface="+mn-lt"/>
        </a:defRPr>
      </a:lvl6pPr>
      <a:lvl7pPr marL="1928813" indent="-165100" algn="l" rtl="0" eaLnBrk="1" fontAlgn="base" hangingPunct="1">
        <a:spcBef>
          <a:spcPct val="20000"/>
        </a:spcBef>
        <a:spcAft>
          <a:spcPct val="0"/>
        </a:spcAft>
        <a:buChar char="•"/>
        <a:defRPr sz="1400">
          <a:solidFill>
            <a:schemeClr val="tx1"/>
          </a:solidFill>
          <a:latin typeface="+mn-lt"/>
        </a:defRPr>
      </a:lvl7pPr>
      <a:lvl8pPr marL="2386013" indent="-165100" algn="l" rtl="0" eaLnBrk="1" fontAlgn="base" hangingPunct="1">
        <a:spcBef>
          <a:spcPct val="20000"/>
        </a:spcBef>
        <a:spcAft>
          <a:spcPct val="0"/>
        </a:spcAft>
        <a:buChar char="•"/>
        <a:defRPr sz="1400">
          <a:solidFill>
            <a:schemeClr val="tx1"/>
          </a:solidFill>
          <a:latin typeface="+mn-lt"/>
        </a:defRPr>
      </a:lvl8pPr>
      <a:lvl9pPr marL="2843213" indent="-165100" algn="l" rtl="0" eaLnBrk="1" fontAlgn="base" hangingPunct="1">
        <a:spcBef>
          <a:spcPct val="20000"/>
        </a:spcBef>
        <a:spcAft>
          <a:spcPct val="0"/>
        </a:spcAft>
        <a:buChar char="•"/>
        <a:defRPr sz="14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fysio.dk/radgivning-regler/overenskomster/Overenskomster-og-aftaler-paa-praksisomraadet/vederlagsfri-frysioterapi/strukturerede-forlob-for-vederlagsfri-patienter#+hvordan+skal+man+laese+regionens+opgoerelser+over+afregningen+vedr.+forloebsydelser+for+speciale+62+patienter+i+strukturerede+forloeb%3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fysio.dk/radgivning-regler/overenskomster/Overenskomster-og-aftaler-paa-praksisomraadet/ydernummer-og-kapacitet/kontrolstatistik-og-hojestegraense"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hyperlink" Target="https://www.fysio.dk/radgivning-regler/overenskomster/Overenskomster-og-aftaler-paa-praksisomraadet/ydernummer-og-kapacitet/kontrolstatistik-og-hojestegraense" TargetMode="Externa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p:txBody>
          <a:bodyPr/>
          <a:lstStyle/>
          <a:p>
            <a:r>
              <a:rPr lang="da-DK" sz="3200" dirty="0"/>
              <a:t>Praksisoverenskomstens regler</a:t>
            </a:r>
            <a:br>
              <a:rPr lang="da-DK" sz="3200" dirty="0"/>
            </a:br>
            <a:r>
              <a:rPr lang="da-DK" sz="3200" dirty="0"/>
              <a:t>	</a:t>
            </a:r>
          </a:p>
        </p:txBody>
      </p:sp>
      <p:sp>
        <p:nvSpPr>
          <p:cNvPr id="15362" name="Rectangle 3"/>
          <p:cNvSpPr>
            <a:spLocks noGrp="1" noChangeArrowheads="1"/>
          </p:cNvSpPr>
          <p:nvPr>
            <p:ph type="subTitle" idx="1"/>
          </p:nvPr>
        </p:nvSpPr>
        <p:spPr>
          <a:xfrm>
            <a:off x="452438" y="1988840"/>
            <a:ext cx="5775746" cy="2303760"/>
          </a:xfrm>
        </p:spPr>
        <p:txBody>
          <a:bodyPr/>
          <a:lstStyle/>
          <a:p>
            <a:endParaRPr lang="da-DK" dirty="0"/>
          </a:p>
          <a:p>
            <a:endParaRPr lang="da-DK" dirty="0"/>
          </a:p>
          <a:p>
            <a:r>
              <a:rPr lang="da-DK" dirty="0"/>
              <a:t>Webinar for kliniksekretærer, marts 2026</a:t>
            </a:r>
          </a:p>
          <a:p>
            <a:endParaRPr lang="da-DK" sz="1600" dirty="0"/>
          </a:p>
          <a:p>
            <a:r>
              <a:rPr lang="da-DK" sz="1600" dirty="0"/>
              <a:t>Jens Peter Vejbæk, forhandlingsleder</a:t>
            </a:r>
          </a:p>
        </p:txBody>
      </p:sp>
    </p:spTree>
    <p:extLst>
      <p:ext uri="{BB962C8B-B14F-4D97-AF65-F5344CB8AC3E}">
        <p14:creationId xmlns:p14="http://schemas.microsoft.com/office/powerpoint/2010/main" val="490267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el 1"/>
          <p:cNvSpPr>
            <a:spLocks noGrp="1"/>
          </p:cNvSpPr>
          <p:nvPr>
            <p:ph type="title"/>
          </p:nvPr>
        </p:nvSpPr>
        <p:spPr/>
        <p:txBody>
          <a:bodyPr/>
          <a:lstStyle/>
          <a:p>
            <a:pPr algn="ctr"/>
            <a:r>
              <a:rPr lang="da-DK"/>
              <a:t>Brug af vikar</a:t>
            </a:r>
          </a:p>
        </p:txBody>
      </p:sp>
      <p:sp>
        <p:nvSpPr>
          <p:cNvPr id="29698" name="Pladsholder til indhold 2"/>
          <p:cNvSpPr>
            <a:spLocks noGrp="1"/>
          </p:cNvSpPr>
          <p:nvPr>
            <p:ph idx="1"/>
          </p:nvPr>
        </p:nvSpPr>
        <p:spPr>
          <a:xfrm>
            <a:off x="781050" y="1341438"/>
            <a:ext cx="7566025" cy="4514850"/>
          </a:xfrm>
        </p:spPr>
        <p:txBody>
          <a:bodyPr/>
          <a:lstStyle/>
          <a:p>
            <a:pPr>
              <a:lnSpc>
                <a:spcPct val="90000"/>
              </a:lnSpc>
            </a:pPr>
            <a:r>
              <a:rPr lang="da-DK" dirty="0"/>
              <a:t>Ved en fysioterapeuts hele eller delvise fravær</a:t>
            </a:r>
          </a:p>
          <a:p>
            <a:pPr lvl="1">
              <a:lnSpc>
                <a:spcPct val="90000"/>
              </a:lnSpc>
            </a:pPr>
            <a:endParaRPr lang="da-DK" dirty="0"/>
          </a:p>
          <a:p>
            <a:pPr lvl="1">
              <a:lnSpc>
                <a:spcPct val="90000"/>
              </a:lnSpc>
            </a:pPr>
            <a:r>
              <a:rPr lang="da-DK" dirty="0"/>
              <a:t>Må ikke ske udvidelse af behandlingskapaciteten på klinikken</a:t>
            </a:r>
          </a:p>
          <a:p>
            <a:pPr lvl="1">
              <a:lnSpc>
                <a:spcPct val="90000"/>
              </a:lnSpc>
            </a:pPr>
            <a:r>
              <a:rPr lang="da-DK" dirty="0"/>
              <a:t>Vikaren bruges til at varetage de patientforløb, som den fraværende fysioterapeut selv ville have varetaget, hvis fysioterapeuten ikke havde været fraværende.</a:t>
            </a:r>
          </a:p>
          <a:p>
            <a:pPr lvl="1">
              <a:lnSpc>
                <a:spcPct val="90000"/>
              </a:lnSpc>
            </a:pPr>
            <a:r>
              <a:rPr lang="da-DK" dirty="0"/>
              <a:t>Vikar og den ejer/lejer/ansatte, der vikarieres for, må ikke i samme tidsrum behandle patienter for sygesikringen på klinikken eller i hjemmet</a:t>
            </a:r>
          </a:p>
          <a:p>
            <a:pPr lvl="1">
              <a:lnSpc>
                <a:spcPct val="90000"/>
              </a:lnSpc>
            </a:pPr>
            <a:r>
              <a:rPr lang="da-DK" dirty="0"/>
              <a:t>Regionen skal orienteres via vikarskema, hvis fraværet er mere end 2 måneder </a:t>
            </a:r>
          </a:p>
          <a:p>
            <a:pPr lvl="1">
              <a:lnSpc>
                <a:spcPct val="90000"/>
              </a:lnSpc>
            </a:pPr>
            <a:r>
              <a:rPr lang="da-DK" dirty="0"/>
              <a:t>Regionen skal dispensere, hvis vikarperioden varer mere end 1 år</a:t>
            </a:r>
          </a:p>
        </p:txBody>
      </p:sp>
    </p:spTree>
    <p:extLst>
      <p:ext uri="{BB962C8B-B14F-4D97-AF65-F5344CB8AC3E}">
        <p14:creationId xmlns:p14="http://schemas.microsoft.com/office/powerpoint/2010/main" val="1037339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el 1"/>
          <p:cNvSpPr>
            <a:spLocks noGrp="1"/>
          </p:cNvSpPr>
          <p:nvPr>
            <p:ph type="title"/>
          </p:nvPr>
        </p:nvSpPr>
        <p:spPr/>
        <p:txBody>
          <a:bodyPr/>
          <a:lstStyle/>
          <a:p>
            <a:pPr algn="ctr"/>
            <a:r>
              <a:rPr lang="da-DK" dirty="0"/>
              <a:t>Hjælpepersonale på speciale 51</a:t>
            </a:r>
          </a:p>
        </p:txBody>
      </p:sp>
      <p:sp>
        <p:nvSpPr>
          <p:cNvPr id="31746" name="Pladsholder til indhold 2"/>
          <p:cNvSpPr>
            <a:spLocks noGrp="1"/>
          </p:cNvSpPr>
          <p:nvPr>
            <p:ph idx="1"/>
          </p:nvPr>
        </p:nvSpPr>
        <p:spPr>
          <a:xfrm>
            <a:off x="781050" y="1484313"/>
            <a:ext cx="7566025" cy="4371975"/>
          </a:xfrm>
        </p:spPr>
        <p:txBody>
          <a:bodyPr/>
          <a:lstStyle/>
          <a:p>
            <a:r>
              <a:rPr lang="da-DK" dirty="0"/>
              <a:t>En fysioterapeut kan delegere arbejdsopgaver til hjælpepersonale, § 34 og bilag 4</a:t>
            </a:r>
          </a:p>
          <a:p>
            <a:r>
              <a:rPr lang="da-DK" dirty="0"/>
              <a:t>Den behandlende fysioterapeut har ansvaret, og er forpligtet til at føre tilsyn med det arbejde, som personen, der er delegeret til, udfører</a:t>
            </a:r>
          </a:p>
          <a:p>
            <a:r>
              <a:rPr lang="da-DK" dirty="0"/>
              <a:t>Hjælpepersonale kan kun anvendes til Holdbehandling og Superviseret selvtræning på speciale 51</a:t>
            </a:r>
          </a:p>
          <a:p>
            <a:r>
              <a:rPr lang="da-DK" dirty="0"/>
              <a:t>Der kan </a:t>
            </a:r>
            <a:r>
              <a:rPr lang="da-DK" b="1" dirty="0"/>
              <a:t>ikke</a:t>
            </a:r>
            <a:r>
              <a:rPr lang="da-DK" dirty="0"/>
              <a:t> anvendes hjælpepersonale på speciale 62</a:t>
            </a:r>
          </a:p>
          <a:p>
            <a:r>
              <a:rPr lang="da-DK" dirty="0"/>
              <a:t>Regionen skal ikke orienteres om brug af hjælpepersonale</a:t>
            </a:r>
          </a:p>
          <a:p>
            <a:pPr>
              <a:buFontTx/>
              <a:buNone/>
            </a:pPr>
            <a:endParaRPr lang="da-DK"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el 1"/>
          <p:cNvSpPr>
            <a:spLocks noGrp="1"/>
          </p:cNvSpPr>
          <p:nvPr>
            <p:ph type="title"/>
          </p:nvPr>
        </p:nvSpPr>
        <p:spPr/>
        <p:txBody>
          <a:bodyPr/>
          <a:lstStyle/>
          <a:p>
            <a:pPr algn="ctr"/>
            <a:r>
              <a:rPr lang="da-DK" dirty="0"/>
              <a:t>Hjemmebehandling, afstandstillæg og kørselsgodtgørelse</a:t>
            </a:r>
          </a:p>
        </p:txBody>
      </p:sp>
      <p:sp>
        <p:nvSpPr>
          <p:cNvPr id="35842" name="Pladsholder til indhold 2"/>
          <p:cNvSpPr>
            <a:spLocks noGrp="1"/>
          </p:cNvSpPr>
          <p:nvPr>
            <p:ph idx="1"/>
          </p:nvPr>
        </p:nvSpPr>
        <p:spPr/>
        <p:txBody>
          <a:bodyPr/>
          <a:lstStyle/>
          <a:p>
            <a:pPr lvl="1"/>
            <a:r>
              <a:rPr lang="da-DK" dirty="0"/>
              <a:t>Hjemmebehandling hvis patientens helbredstilstand udelukker transport til klinikken, lægen ordinerer</a:t>
            </a:r>
          </a:p>
          <a:p>
            <a:pPr lvl="1"/>
            <a:r>
              <a:rPr lang="da-DK" dirty="0"/>
              <a:t>Afstandstillæg skal kompensere for fysioterapeutens ekstra tidsforbrug ved at transportere sig hen til patienten, </a:t>
            </a:r>
            <a:r>
              <a:rPr lang="da-DK" dirty="0" err="1"/>
              <a:t>dvs</a:t>
            </a:r>
            <a:r>
              <a:rPr lang="da-DK" dirty="0"/>
              <a:t> kun afregning af ét tillæg ved besøg i tætliggende boliger på samme tur</a:t>
            </a:r>
          </a:p>
          <a:p>
            <a:pPr lvl="1"/>
            <a:r>
              <a:rPr lang="da-DK" dirty="0"/>
              <a:t>Fysioterapeuten kan fra patienten opkræve kørselsgodtgørelse pr. kørt km (vedrører udgift ved at køre bilen)</a:t>
            </a:r>
          </a:p>
          <a:p>
            <a:endParaRPr lang="da-DK"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el 1"/>
          <p:cNvSpPr>
            <a:spLocks noGrp="1"/>
          </p:cNvSpPr>
          <p:nvPr>
            <p:ph type="title"/>
          </p:nvPr>
        </p:nvSpPr>
        <p:spPr/>
        <p:txBody>
          <a:bodyPr/>
          <a:lstStyle/>
          <a:p>
            <a:pPr algn="ctr"/>
            <a:r>
              <a:rPr lang="da-DK" dirty="0"/>
              <a:t>Holdbehandling og individuel behandling samme dag</a:t>
            </a:r>
          </a:p>
        </p:txBody>
      </p:sp>
      <p:sp>
        <p:nvSpPr>
          <p:cNvPr id="36866" name="Pladsholder til indhold 2"/>
          <p:cNvSpPr>
            <a:spLocks noGrp="1"/>
          </p:cNvSpPr>
          <p:nvPr>
            <p:ph idx="1"/>
          </p:nvPr>
        </p:nvSpPr>
        <p:spPr>
          <a:xfrm>
            <a:off x="781050" y="1916113"/>
            <a:ext cx="7566025" cy="3168650"/>
          </a:xfrm>
        </p:spPr>
        <p:txBody>
          <a:bodyPr/>
          <a:lstStyle/>
          <a:p>
            <a:r>
              <a:rPr lang="da-DK" dirty="0"/>
              <a:t>Når det er fagligt indiceret og begrundet i et væsentligt behov hos patienten, kan der foretages individuel behandling og holdbehandling samme dag</a:t>
            </a:r>
          </a:p>
          <a:p>
            <a:pPr lvl="1"/>
            <a:r>
              <a:rPr lang="da-DK" dirty="0"/>
              <a:t>Hvis individuel behandling er nødvendig for optimal effekt af holdbehandling</a:t>
            </a:r>
          </a:p>
          <a:p>
            <a:pPr lvl="1"/>
            <a:r>
              <a:rPr lang="da-DK" dirty="0"/>
              <a:t>Parterne har forudsat et beskedent omfang</a:t>
            </a:r>
          </a:p>
          <a:p>
            <a:pPr lvl="1"/>
            <a:r>
              <a:rPr lang="da-DK" dirty="0"/>
              <a:t>Eventuelt fokus </a:t>
            </a:r>
            <a:r>
              <a:rPr lang="da-DK" dirty="0" err="1"/>
              <a:t>ifm</a:t>
            </a:r>
            <a:r>
              <a:rPr lang="da-DK" dirty="0"/>
              <a:t> kontrolstatistikker</a:t>
            </a:r>
          </a:p>
          <a:p>
            <a:r>
              <a:rPr lang="da-DK" dirty="0"/>
              <a:t>Der anvendes særlige ydelsesnumre</a:t>
            </a:r>
          </a:p>
          <a:p>
            <a:endParaRPr lang="da-DK"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el 1"/>
          <p:cNvSpPr>
            <a:spLocks noGrp="1"/>
          </p:cNvSpPr>
          <p:nvPr>
            <p:ph type="title"/>
          </p:nvPr>
        </p:nvSpPr>
        <p:spPr>
          <a:xfrm>
            <a:off x="539750" y="685800"/>
            <a:ext cx="7488238" cy="852488"/>
          </a:xfrm>
        </p:spPr>
        <p:txBody>
          <a:bodyPr/>
          <a:lstStyle/>
          <a:p>
            <a:pPr algn="ctr"/>
            <a:r>
              <a:rPr lang="da-DK" dirty="0"/>
              <a:t>Honorar for tværfagligt arbejde</a:t>
            </a:r>
          </a:p>
        </p:txBody>
      </p:sp>
      <p:sp>
        <p:nvSpPr>
          <p:cNvPr id="37890" name="Pladsholder til indhold 2"/>
          <p:cNvSpPr>
            <a:spLocks noGrp="1"/>
          </p:cNvSpPr>
          <p:nvPr>
            <p:ph idx="1"/>
          </p:nvPr>
        </p:nvSpPr>
        <p:spPr>
          <a:xfrm>
            <a:off x="781050" y="1196752"/>
            <a:ext cx="7566025" cy="5040536"/>
          </a:xfrm>
        </p:spPr>
        <p:txBody>
          <a:bodyPr/>
          <a:lstStyle/>
          <a:p>
            <a:r>
              <a:rPr lang="da-DK" dirty="0"/>
              <a:t>Der ydes tilskud til deltagelse i tværfaglige konferencer og møder i regionen og kommuner om konkrete patienter, hvor tværfaglig koordinering af patientforløb er det primære formål, f.eks. møde med sagsbehandler, hjemmepleje, sygehuslæge eller ergoterapeut </a:t>
            </a:r>
          </a:p>
          <a:p>
            <a:r>
              <a:rPr lang="da-DK" dirty="0"/>
              <a:t>Honorar for telefonisk og elektronisk henvendelse til og fra fysioterapeuten</a:t>
            </a:r>
          </a:p>
          <a:p>
            <a:r>
              <a:rPr lang="da-DK" dirty="0"/>
              <a:t>Honoraret betales fuldt ud af det offentlige</a:t>
            </a:r>
          </a:p>
          <a:p>
            <a:r>
              <a:rPr lang="da-DK" dirty="0"/>
              <a:t>Ingen honorering for kontakt alene med den alment praktiserende læge</a:t>
            </a:r>
          </a:p>
          <a:p>
            <a:endParaRPr lang="da-DK"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el 1"/>
          <p:cNvSpPr>
            <a:spLocks noGrp="1"/>
          </p:cNvSpPr>
          <p:nvPr>
            <p:ph type="title"/>
          </p:nvPr>
        </p:nvSpPr>
        <p:spPr>
          <a:xfrm>
            <a:off x="539750" y="685800"/>
            <a:ext cx="7488238" cy="852488"/>
          </a:xfrm>
        </p:spPr>
        <p:txBody>
          <a:bodyPr/>
          <a:lstStyle/>
          <a:p>
            <a:pPr algn="ctr"/>
            <a:r>
              <a:rPr lang="da-DK" dirty="0"/>
              <a:t>Honorar for statuskonsultation</a:t>
            </a:r>
          </a:p>
        </p:txBody>
      </p:sp>
      <p:sp>
        <p:nvSpPr>
          <p:cNvPr id="37890" name="Pladsholder til indhold 2"/>
          <p:cNvSpPr>
            <a:spLocks noGrp="1"/>
          </p:cNvSpPr>
          <p:nvPr>
            <p:ph idx="1"/>
          </p:nvPr>
        </p:nvSpPr>
        <p:spPr>
          <a:xfrm>
            <a:off x="781050" y="1196752"/>
            <a:ext cx="7566025" cy="5040536"/>
          </a:xfrm>
        </p:spPr>
        <p:txBody>
          <a:bodyPr/>
          <a:lstStyle/>
          <a:p>
            <a:r>
              <a:rPr lang="da-DK" dirty="0"/>
              <a:t>For patienter under vederlagsfri fysioterapi udarbejder fysioterapeuten på baggrund af en statusundersøgelse af patienten en statusredegørelse ved (kort inden) udløbet af henvisningsperioden</a:t>
            </a:r>
          </a:p>
          <a:p>
            <a:r>
              <a:rPr lang="da-DK" dirty="0"/>
              <a:t>Statuskonsultationen afregnes med ydelse 0115</a:t>
            </a:r>
          </a:p>
          <a:p>
            <a:r>
              <a:rPr lang="da-DK" dirty="0"/>
              <a:t>Afregning forudsætter således en særskilt konsultation med patienten, og der kan ikke afregnes en Individuel konsultation samme dag. </a:t>
            </a:r>
          </a:p>
          <a:p>
            <a:pPr marL="0" indent="0">
              <a:buNone/>
            </a:pPr>
            <a:endParaRPr lang="da-DK" dirty="0"/>
          </a:p>
        </p:txBody>
      </p:sp>
    </p:spTree>
    <p:extLst>
      <p:ext uri="{BB962C8B-B14F-4D97-AF65-F5344CB8AC3E}">
        <p14:creationId xmlns:p14="http://schemas.microsoft.com/office/powerpoint/2010/main" val="1076579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el 1"/>
          <p:cNvSpPr>
            <a:spLocks noGrp="1"/>
          </p:cNvSpPr>
          <p:nvPr>
            <p:ph type="title"/>
          </p:nvPr>
        </p:nvSpPr>
        <p:spPr>
          <a:xfrm>
            <a:off x="539750" y="685800"/>
            <a:ext cx="7488238" cy="852488"/>
          </a:xfrm>
        </p:spPr>
        <p:txBody>
          <a:bodyPr/>
          <a:lstStyle/>
          <a:p>
            <a:pPr algn="ctr"/>
            <a:r>
              <a:rPr lang="da-DK" dirty="0"/>
              <a:t>Honorar for førstekonsultation</a:t>
            </a:r>
          </a:p>
        </p:txBody>
      </p:sp>
      <p:sp>
        <p:nvSpPr>
          <p:cNvPr id="37890" name="Pladsholder til indhold 2"/>
          <p:cNvSpPr>
            <a:spLocks noGrp="1"/>
          </p:cNvSpPr>
          <p:nvPr>
            <p:ph idx="1"/>
          </p:nvPr>
        </p:nvSpPr>
        <p:spPr>
          <a:xfrm>
            <a:off x="781050" y="1196752"/>
            <a:ext cx="7566025" cy="5040536"/>
          </a:xfrm>
        </p:spPr>
        <p:txBody>
          <a:bodyPr/>
          <a:lstStyle/>
          <a:p>
            <a:pPr marL="0" indent="0">
              <a:lnSpc>
                <a:spcPct val="107000"/>
              </a:lnSpc>
              <a:spcAft>
                <a:spcPts val="800"/>
              </a:spcAft>
              <a:buNone/>
            </a:pPr>
            <a:r>
              <a:rPr lang="da-DK" dirty="0">
                <a:effectLst/>
                <a:ea typeface="Calibri" panose="020F0502020204030204" pitchFamily="34" charset="0"/>
                <a:cs typeface="Times New Roman" panose="02020603050405020304" pitchFamily="18" charset="0"/>
              </a:rPr>
              <a:t>Der kan for en patient i speciale 51 afregnes en ekstra Førstekonsultation (ydelse 0110) i henvisningsperioden, hvis patienten er skiftet til klinikken fra en anden klinik</a:t>
            </a:r>
          </a:p>
          <a:p>
            <a:pPr marL="0" indent="0">
              <a:buNone/>
            </a:pPr>
            <a:endParaRPr lang="da-DK" dirty="0"/>
          </a:p>
        </p:txBody>
      </p:sp>
    </p:spTree>
    <p:extLst>
      <p:ext uri="{BB962C8B-B14F-4D97-AF65-F5344CB8AC3E}">
        <p14:creationId xmlns:p14="http://schemas.microsoft.com/office/powerpoint/2010/main" val="2147072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el 1"/>
          <p:cNvSpPr>
            <a:spLocks noGrp="1"/>
          </p:cNvSpPr>
          <p:nvPr>
            <p:ph type="title"/>
          </p:nvPr>
        </p:nvSpPr>
        <p:spPr>
          <a:xfrm>
            <a:off x="539750" y="685800"/>
            <a:ext cx="7488238" cy="852488"/>
          </a:xfrm>
        </p:spPr>
        <p:txBody>
          <a:bodyPr/>
          <a:lstStyle/>
          <a:p>
            <a:pPr algn="ctr"/>
            <a:r>
              <a:rPr lang="da-DK" dirty="0"/>
              <a:t>Valg af fysioterapeut</a:t>
            </a:r>
          </a:p>
        </p:txBody>
      </p:sp>
      <p:sp>
        <p:nvSpPr>
          <p:cNvPr id="37890" name="Pladsholder til indhold 2"/>
          <p:cNvSpPr>
            <a:spLocks noGrp="1"/>
          </p:cNvSpPr>
          <p:nvPr>
            <p:ph idx="1"/>
          </p:nvPr>
        </p:nvSpPr>
        <p:spPr>
          <a:xfrm>
            <a:off x="781050" y="1196752"/>
            <a:ext cx="7566025" cy="5040536"/>
          </a:xfrm>
        </p:spPr>
        <p:txBody>
          <a:bodyPr/>
          <a:lstStyle/>
          <a:p>
            <a:pPr lvl="0"/>
            <a:r>
              <a:rPr lang="da-DK" dirty="0"/>
              <a:t>Patienten vælger en fysioterapeut (klinik), og kan ikke gå hos en anden fysioterapeut under (samme) overenskomst samtidig</a:t>
            </a:r>
          </a:p>
          <a:p>
            <a:pPr lvl="1"/>
            <a:r>
              <a:rPr lang="da-DK" dirty="0"/>
              <a:t>Heller ikke med den begrundelse, at patienten får individuel behandling det ene sted og holdbehandling det andet sted</a:t>
            </a:r>
          </a:p>
          <a:p>
            <a:pPr lvl="1"/>
            <a:r>
              <a:rPr lang="da-DK" dirty="0"/>
              <a:t>Eneste undtagelse er fysioterapeuter, som tilbyder træning i bassin</a:t>
            </a:r>
          </a:p>
          <a:p>
            <a:pPr lvl="1"/>
            <a:r>
              <a:rPr lang="da-DK" dirty="0"/>
              <a:t>For speciale 62 være tale om, at kommunen har etableret tilbud om holdbehandling på egen institution, men ikke tilbyder individuel behandling. Hvis patienten også har brug for individuel behandling, vil patienten være berettiget til at vælge en fysioterapeut i praksissektoren</a:t>
            </a:r>
          </a:p>
          <a:p>
            <a:pPr lvl="1"/>
            <a:r>
              <a:rPr lang="da-DK" dirty="0"/>
              <a:t>Hvis man har både en speciale 51-problematik og en speciale 62-problematik, skal man have 2 forskellige henvisninger og kan gå på 2 forskellige klinikker</a:t>
            </a:r>
          </a:p>
          <a:p>
            <a:pPr lvl="1"/>
            <a:r>
              <a:rPr lang="da-DK" dirty="0"/>
              <a:t>Det samme gælder ved 2 forskellige speciale 51-problemer</a:t>
            </a:r>
          </a:p>
          <a:p>
            <a:endParaRPr lang="da-DK" dirty="0"/>
          </a:p>
          <a:p>
            <a:pPr marL="0" indent="0">
              <a:buNone/>
            </a:pPr>
            <a:endParaRPr lang="da-DK" dirty="0"/>
          </a:p>
        </p:txBody>
      </p:sp>
    </p:spTree>
    <p:extLst>
      <p:ext uri="{BB962C8B-B14F-4D97-AF65-F5344CB8AC3E}">
        <p14:creationId xmlns:p14="http://schemas.microsoft.com/office/powerpoint/2010/main" val="3376130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23F0B-4DA4-136F-31FD-FCF7F216B4B5}"/>
            </a:ext>
          </a:extLst>
        </p:cNvPr>
        <p:cNvGrpSpPr/>
        <p:nvPr/>
      </p:nvGrpSpPr>
      <p:grpSpPr>
        <a:xfrm>
          <a:off x="0" y="0"/>
          <a:ext cx="0" cy="0"/>
          <a:chOff x="0" y="0"/>
          <a:chExt cx="0" cy="0"/>
        </a:xfrm>
      </p:grpSpPr>
      <p:sp>
        <p:nvSpPr>
          <p:cNvPr id="37889" name="Titel 1">
            <a:extLst>
              <a:ext uri="{FF2B5EF4-FFF2-40B4-BE49-F238E27FC236}">
                <a16:creationId xmlns:a16="http://schemas.microsoft.com/office/drawing/2014/main" id="{8ED901C3-ABC8-F8B5-EA54-9342D3993EF9}"/>
              </a:ext>
            </a:extLst>
          </p:cNvPr>
          <p:cNvSpPr>
            <a:spLocks noGrp="1"/>
          </p:cNvSpPr>
          <p:nvPr>
            <p:ph type="title"/>
          </p:nvPr>
        </p:nvSpPr>
        <p:spPr>
          <a:xfrm>
            <a:off x="539750" y="685800"/>
            <a:ext cx="7488238" cy="852488"/>
          </a:xfrm>
        </p:spPr>
        <p:txBody>
          <a:bodyPr/>
          <a:lstStyle/>
          <a:p>
            <a:pPr algn="ctr"/>
            <a:r>
              <a:rPr lang="da-DK" dirty="0"/>
              <a:t>Elektronisk booking</a:t>
            </a:r>
          </a:p>
        </p:txBody>
      </p:sp>
      <p:sp>
        <p:nvSpPr>
          <p:cNvPr id="37890" name="Pladsholder til indhold 2">
            <a:extLst>
              <a:ext uri="{FF2B5EF4-FFF2-40B4-BE49-F238E27FC236}">
                <a16:creationId xmlns:a16="http://schemas.microsoft.com/office/drawing/2014/main" id="{A6C613A8-C19C-5B42-D860-73BC421B20A6}"/>
              </a:ext>
            </a:extLst>
          </p:cNvPr>
          <p:cNvSpPr>
            <a:spLocks noGrp="1"/>
          </p:cNvSpPr>
          <p:nvPr>
            <p:ph idx="1"/>
          </p:nvPr>
        </p:nvSpPr>
        <p:spPr>
          <a:xfrm>
            <a:off x="781050" y="1196752"/>
            <a:ext cx="7566025" cy="5040536"/>
          </a:xfrm>
        </p:spPr>
        <p:txBody>
          <a:bodyPr/>
          <a:lstStyle/>
          <a:p>
            <a:r>
              <a:rPr lang="da-DK" dirty="0"/>
              <a:t>Klinikken skal tilbyde mulighed for elektronisk booking til patienter, som har haft første konsultation</a:t>
            </a:r>
          </a:p>
          <a:p>
            <a:r>
              <a:rPr lang="da-DK" dirty="0"/>
              <a:t>Dog med hensyntagen til praktiske eller faglige årsager, hvor elektronisk booking ikke er hensigtsmæssig, herunder nye patienter, som bør screenes, patienter, der behandles i hjemmet, og patienter, hvor patientens ønsker til behandling afviger fra fysioterapeutens</a:t>
            </a:r>
          </a:p>
          <a:p>
            <a:pPr marL="0" indent="0">
              <a:buNone/>
            </a:pPr>
            <a:endParaRPr lang="da-DK" dirty="0"/>
          </a:p>
        </p:txBody>
      </p:sp>
    </p:spTree>
    <p:extLst>
      <p:ext uri="{BB962C8B-B14F-4D97-AF65-F5344CB8AC3E}">
        <p14:creationId xmlns:p14="http://schemas.microsoft.com/office/powerpoint/2010/main" val="208701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23E888-9EC8-DD25-96EA-600C9D53CB12}"/>
              </a:ext>
            </a:extLst>
          </p:cNvPr>
          <p:cNvSpPr>
            <a:spLocks noGrp="1"/>
          </p:cNvSpPr>
          <p:nvPr>
            <p:ph type="title"/>
          </p:nvPr>
        </p:nvSpPr>
        <p:spPr/>
        <p:txBody>
          <a:bodyPr/>
          <a:lstStyle/>
          <a:p>
            <a:r>
              <a:rPr lang="da-DK"/>
              <a:t>Nye ydelser</a:t>
            </a:r>
          </a:p>
        </p:txBody>
      </p:sp>
      <p:sp>
        <p:nvSpPr>
          <p:cNvPr id="3" name="Pladsholder til indhold 2">
            <a:extLst>
              <a:ext uri="{FF2B5EF4-FFF2-40B4-BE49-F238E27FC236}">
                <a16:creationId xmlns:a16="http://schemas.microsoft.com/office/drawing/2014/main" id="{3DDB3CD7-EFDE-1C8B-0E48-EE1398B3F386}"/>
              </a:ext>
            </a:extLst>
          </p:cNvPr>
          <p:cNvSpPr>
            <a:spLocks noGrp="1"/>
          </p:cNvSpPr>
          <p:nvPr>
            <p:ph idx="1"/>
          </p:nvPr>
        </p:nvSpPr>
        <p:spPr>
          <a:xfrm>
            <a:off x="781050" y="1340768"/>
            <a:ext cx="7566025" cy="4515520"/>
          </a:xfrm>
        </p:spPr>
        <p:txBody>
          <a:bodyPr/>
          <a:lstStyle/>
          <a:p>
            <a:pPr marL="342900" lvl="0" indent="-342900">
              <a:lnSpc>
                <a:spcPct val="115000"/>
              </a:lnSpc>
              <a:buFont typeface="Arial" panose="020B0604020202020204" pitchFamily="34" charset="0"/>
              <a:buChar char="-"/>
            </a:pPr>
            <a:r>
              <a:rPr lang="da-DK" sz="1800" u="sng" kern="100" dirty="0">
                <a:effectLst/>
                <a:latin typeface="Arial" panose="020B0604020202020204" pitchFamily="34" charset="0"/>
                <a:ea typeface="Arial" panose="020B0604020202020204" pitchFamily="34" charset="0"/>
                <a:cs typeface="Arial" panose="020B0604020202020204" pitchFamily="34" charset="0"/>
              </a:rPr>
              <a:t>Evalueringskonsultation</a:t>
            </a:r>
            <a:r>
              <a:rPr lang="da-DK" sz="1800" kern="100" dirty="0">
                <a:effectLst/>
                <a:latin typeface="Arial" panose="020B0604020202020204" pitchFamily="34" charset="0"/>
                <a:ea typeface="Arial" panose="020B0604020202020204" pitchFamily="34" charset="0"/>
                <a:cs typeface="Arial" panose="020B0604020202020204" pitchFamily="34" charset="0"/>
              </a:rPr>
              <a:t> </a:t>
            </a:r>
            <a:r>
              <a:rPr lang="da-DK" sz="1600" kern="100" dirty="0">
                <a:effectLst/>
                <a:latin typeface="Arial" panose="020B0604020202020204" pitchFamily="34" charset="0"/>
                <a:ea typeface="Arial" panose="020B0604020202020204" pitchFamily="34" charset="0"/>
                <a:cs typeface="Arial" panose="020B0604020202020204" pitchFamily="34" charset="0"/>
              </a:rPr>
              <a:t>(tiltænkt patienter i længerevarende behandlingsforløb, som modtager behandling på hold eller som selvtræner på klinik eller via digitale løsninger. Ydelsen kan anvendes samme dag som holdtræning eller superviseret selvtræning på klinikken)</a:t>
            </a:r>
            <a:endParaRPr lang="da-DK" sz="1600" kern="1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buFont typeface="Arial" panose="020B0604020202020204" pitchFamily="34" charset="0"/>
              <a:buChar char="-"/>
            </a:pPr>
            <a:r>
              <a:rPr lang="da-DK" sz="1800" u="sng" kern="100" dirty="0">
                <a:effectLst/>
                <a:latin typeface="Arial" panose="020B0604020202020204" pitchFamily="34" charset="0"/>
                <a:ea typeface="Arial" panose="020B0604020202020204" pitchFamily="34" charset="0"/>
                <a:cs typeface="Arial" panose="020B0604020202020204" pitchFamily="34" charset="0"/>
              </a:rPr>
              <a:t>Udvidet konsultation</a:t>
            </a:r>
            <a:r>
              <a:rPr lang="da-DK" sz="1800" kern="100" dirty="0">
                <a:effectLst/>
                <a:latin typeface="Arial" panose="020B0604020202020204" pitchFamily="34" charset="0"/>
                <a:ea typeface="Arial" panose="020B0604020202020204" pitchFamily="34" charset="0"/>
                <a:cs typeface="Arial" panose="020B0604020202020204" pitchFamily="34" charset="0"/>
              </a:rPr>
              <a:t> </a:t>
            </a:r>
            <a:r>
              <a:rPr lang="da-DK" sz="1600" kern="100" dirty="0">
                <a:effectLst/>
                <a:latin typeface="Arial" panose="020B0604020202020204" pitchFamily="34" charset="0"/>
                <a:ea typeface="Arial" panose="020B0604020202020204" pitchFamily="34" charset="0"/>
                <a:cs typeface="Arial" panose="020B0604020202020204" pitchFamily="34" charset="0"/>
              </a:rPr>
              <a:t>(konsultation med forhøjet honorar som kan anvendes ved særlig komplekse patienter)</a:t>
            </a:r>
            <a:endParaRPr lang="da-DK" sz="1600" kern="1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buFont typeface="Arial" panose="020B0604020202020204" pitchFamily="34" charset="0"/>
              <a:buChar char="-"/>
            </a:pPr>
            <a:r>
              <a:rPr lang="da-DK" sz="1800" u="sng" kern="100" dirty="0">
                <a:effectLst/>
                <a:latin typeface="Arial" panose="020B0604020202020204" pitchFamily="34" charset="0"/>
                <a:ea typeface="Arial" panose="020B0604020202020204" pitchFamily="34" charset="0"/>
                <a:cs typeface="Arial" panose="020B0604020202020204" pitchFamily="34" charset="0"/>
              </a:rPr>
              <a:t>Digital opfølgning på selvtræning</a:t>
            </a:r>
            <a:r>
              <a:rPr lang="da-DK" sz="1800" kern="100" dirty="0">
                <a:effectLst/>
                <a:latin typeface="Arial" panose="020B0604020202020204" pitchFamily="34" charset="0"/>
                <a:ea typeface="Arial" panose="020B0604020202020204" pitchFamily="34" charset="0"/>
                <a:cs typeface="Arial" panose="020B0604020202020204" pitchFamily="34" charset="0"/>
              </a:rPr>
              <a:t> </a:t>
            </a:r>
            <a:r>
              <a:rPr lang="da-DK" sz="1600" kern="100" dirty="0">
                <a:effectLst/>
                <a:latin typeface="Arial" panose="020B0604020202020204" pitchFamily="34" charset="0"/>
                <a:ea typeface="Arial" panose="020B0604020202020204" pitchFamily="34" charset="0"/>
                <a:cs typeface="Arial" panose="020B0604020202020204" pitchFamily="34" charset="0"/>
              </a:rPr>
              <a:t>(anvendes ved opfølgning via bl.a. mail, telefon eller træningsapps. Ydelsen kan afregnes én gang pr. måned pr. patient)</a:t>
            </a:r>
            <a:endParaRPr lang="da-DK" sz="1600" kern="1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buFont typeface="Arial" panose="020B0604020202020204" pitchFamily="34" charset="0"/>
              <a:buChar char="-"/>
            </a:pPr>
            <a:r>
              <a:rPr lang="da-DK" sz="1800" u="sng" kern="100" dirty="0">
                <a:effectLst/>
                <a:latin typeface="Arial" panose="020B0604020202020204" pitchFamily="34" charset="0"/>
                <a:ea typeface="Arial" panose="020B0604020202020204" pitchFamily="34" charset="0"/>
                <a:cs typeface="Arial" panose="020B0604020202020204" pitchFamily="34" charset="0"/>
              </a:rPr>
              <a:t>Individuel videokonsultation</a:t>
            </a:r>
            <a:r>
              <a:rPr lang="da-DK" sz="1800" kern="100" dirty="0">
                <a:effectLst/>
                <a:latin typeface="Arial" panose="020B0604020202020204" pitchFamily="34" charset="0"/>
                <a:ea typeface="Arial" panose="020B0604020202020204" pitchFamily="34" charset="0"/>
                <a:cs typeface="Arial" panose="020B0604020202020204" pitchFamily="34" charset="0"/>
              </a:rPr>
              <a:t> </a:t>
            </a:r>
            <a:r>
              <a:rPr lang="da-DK" sz="1600" kern="100" dirty="0">
                <a:effectLst/>
                <a:latin typeface="Arial" panose="020B0604020202020204" pitchFamily="34" charset="0"/>
                <a:ea typeface="Arial" panose="020B0604020202020204" pitchFamily="34" charset="0"/>
                <a:cs typeface="Arial" panose="020B0604020202020204" pitchFamily="34" charset="0"/>
              </a:rPr>
              <a:t>(med honorar svarende til individuel konsultation)</a:t>
            </a:r>
            <a:endParaRPr lang="da-DK" sz="1800" kern="1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800"/>
              </a:spcAft>
              <a:buFont typeface="Arial" panose="020B0604020202020204" pitchFamily="34" charset="0"/>
              <a:buChar char="-"/>
            </a:pPr>
            <a:r>
              <a:rPr lang="da-DK" sz="1800" u="sng" kern="100" dirty="0">
                <a:effectLst/>
                <a:latin typeface="Arial" panose="020B0604020202020204" pitchFamily="34" charset="0"/>
                <a:ea typeface="Arial" panose="020B0604020202020204" pitchFamily="34" charset="0"/>
                <a:cs typeface="Arial" panose="020B0604020202020204" pitchFamily="34" charset="0"/>
              </a:rPr>
              <a:t>Hold videokonsultation</a:t>
            </a:r>
            <a:endParaRPr lang="da-DK" sz="1800" u="sng" kern="1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240528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el 1"/>
          <p:cNvSpPr>
            <a:spLocks noGrp="1"/>
          </p:cNvSpPr>
          <p:nvPr>
            <p:ph type="title"/>
          </p:nvPr>
        </p:nvSpPr>
        <p:spPr/>
        <p:txBody>
          <a:bodyPr/>
          <a:lstStyle/>
          <a:p>
            <a:pPr algn="ctr"/>
            <a:r>
              <a:rPr lang="da-DK"/>
              <a:t>Status i forhold til overenskomsten</a:t>
            </a:r>
          </a:p>
        </p:txBody>
      </p:sp>
      <p:sp>
        <p:nvSpPr>
          <p:cNvPr id="21506" name="Pladsholder til indhold 2"/>
          <p:cNvSpPr>
            <a:spLocks noGrp="1"/>
          </p:cNvSpPr>
          <p:nvPr>
            <p:ph idx="1"/>
          </p:nvPr>
        </p:nvSpPr>
        <p:spPr>
          <a:xfrm>
            <a:off x="781050" y="1741488"/>
            <a:ext cx="7566025" cy="4208462"/>
          </a:xfrm>
        </p:spPr>
        <p:txBody>
          <a:bodyPr/>
          <a:lstStyle/>
          <a:p>
            <a:pPr>
              <a:buFontTx/>
              <a:buNone/>
            </a:pPr>
            <a:r>
              <a:rPr lang="da-DK" dirty="0"/>
              <a:t>Klinikejer, lejer eller ansat som lønmodtager:  </a:t>
            </a:r>
            <a:endParaRPr lang="da-DK" sz="1000" dirty="0"/>
          </a:p>
          <a:p>
            <a:pPr lvl="2"/>
            <a:r>
              <a:rPr lang="da-DK" dirty="0"/>
              <a:t>Der skal være mindst én ansvarlig klinikejer</a:t>
            </a:r>
          </a:p>
          <a:p>
            <a:pPr lvl="2"/>
            <a:r>
              <a:rPr lang="da-DK" dirty="0"/>
              <a:t>Ejeren afgør om klinikkens kapaciteter skal varetages af lejere eller ansatte</a:t>
            </a:r>
          </a:p>
          <a:p>
            <a:pPr lvl="2"/>
            <a:r>
              <a:rPr lang="da-DK" dirty="0"/>
              <a:t>Regionen skal altid være orienteret via</a:t>
            </a:r>
          </a:p>
          <a:p>
            <a:pPr lvl="3"/>
            <a:r>
              <a:rPr lang="da-DK" dirty="0"/>
              <a:t>Ydernummerskema, eller</a:t>
            </a:r>
          </a:p>
          <a:p>
            <a:pPr lvl="3"/>
            <a:r>
              <a:rPr lang="da-DK" dirty="0"/>
              <a:t>Skema om meddelelse om ansættelse af fysioterapeut</a:t>
            </a:r>
          </a:p>
          <a:p>
            <a:pPr lvl="2"/>
            <a:r>
              <a:rPr lang="da-DK" dirty="0"/>
              <a:t>Kun ejere og lejere har et ydernummer og selvstændigt ansvar i forhold til overenskomsten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51DEBC-2F81-DF0A-1822-A6F069C5C19B}"/>
              </a:ext>
            </a:extLst>
          </p:cNvPr>
          <p:cNvSpPr>
            <a:spLocks noGrp="1"/>
          </p:cNvSpPr>
          <p:nvPr>
            <p:ph type="title"/>
          </p:nvPr>
        </p:nvSpPr>
        <p:spPr/>
        <p:txBody>
          <a:bodyPr/>
          <a:lstStyle/>
          <a:p>
            <a:r>
              <a:rPr lang="da-DK"/>
              <a:t>Strukturerede forløb</a:t>
            </a:r>
          </a:p>
        </p:txBody>
      </p:sp>
      <p:sp>
        <p:nvSpPr>
          <p:cNvPr id="3" name="Pladsholder til indhold 2">
            <a:extLst>
              <a:ext uri="{FF2B5EF4-FFF2-40B4-BE49-F238E27FC236}">
                <a16:creationId xmlns:a16="http://schemas.microsoft.com/office/drawing/2014/main" id="{1434E81D-554B-A9FD-94DC-B850AAD5BBEC}"/>
              </a:ext>
            </a:extLst>
          </p:cNvPr>
          <p:cNvSpPr>
            <a:spLocks noGrp="1"/>
          </p:cNvSpPr>
          <p:nvPr>
            <p:ph idx="1"/>
          </p:nvPr>
        </p:nvSpPr>
        <p:spPr/>
        <p:txBody>
          <a:bodyPr/>
          <a:lstStyle/>
          <a:p>
            <a:pPr marL="0" indent="0">
              <a:buNone/>
            </a:pPr>
            <a:r>
              <a:rPr lang="da-DK" dirty="0"/>
              <a:t>Formål: </a:t>
            </a:r>
          </a:p>
          <a:p>
            <a:r>
              <a:rPr lang="da-DK" dirty="0"/>
              <a:t>Ensarte og styrke behandlingen ved at operationalisere kliniske retningslinjer o.l. </a:t>
            </a:r>
          </a:p>
          <a:p>
            <a:r>
              <a:rPr lang="da-DK" dirty="0"/>
              <a:t>Opsætte rammer for monitorering</a:t>
            </a:r>
          </a:p>
          <a:p>
            <a:r>
              <a:rPr lang="da-DK" dirty="0"/>
              <a:t>Bidrage til at styrke patientens mestringsevner</a:t>
            </a:r>
          </a:p>
          <a:p>
            <a:r>
              <a:rPr lang="da-DK" dirty="0"/>
              <a:t>Sikre større gennemsigtighed med behandlingen i ordningen for myndigheder og relevante samarbejdspartnere</a:t>
            </a:r>
          </a:p>
          <a:p>
            <a:r>
              <a:rPr lang="da-DK" dirty="0"/>
              <a:t>Sikre effektiviseringsgevinster (i form af 2,5% flere patienter på speciale 62 ved overgangen til det strukturerede forløb)</a:t>
            </a:r>
          </a:p>
        </p:txBody>
      </p:sp>
    </p:spTree>
    <p:extLst>
      <p:ext uri="{BB962C8B-B14F-4D97-AF65-F5344CB8AC3E}">
        <p14:creationId xmlns:p14="http://schemas.microsoft.com/office/powerpoint/2010/main" val="3790862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6749F8-7781-C349-23E7-1D03AC0DEF10}"/>
              </a:ext>
            </a:extLst>
          </p:cNvPr>
          <p:cNvSpPr>
            <a:spLocks noGrp="1"/>
          </p:cNvSpPr>
          <p:nvPr>
            <p:ph type="title"/>
          </p:nvPr>
        </p:nvSpPr>
        <p:spPr/>
        <p:txBody>
          <a:bodyPr/>
          <a:lstStyle/>
          <a:p>
            <a:r>
              <a:rPr lang="da-DK" dirty="0"/>
              <a:t>Speciale 62 – strukturerede forløb</a:t>
            </a:r>
          </a:p>
        </p:txBody>
      </p:sp>
      <p:sp>
        <p:nvSpPr>
          <p:cNvPr id="3" name="Pladsholder til indhold 2">
            <a:extLst>
              <a:ext uri="{FF2B5EF4-FFF2-40B4-BE49-F238E27FC236}">
                <a16:creationId xmlns:a16="http://schemas.microsoft.com/office/drawing/2014/main" id="{3A1FA35F-6564-236E-2998-52463BE0D60C}"/>
              </a:ext>
            </a:extLst>
          </p:cNvPr>
          <p:cNvSpPr>
            <a:spLocks noGrp="1"/>
          </p:cNvSpPr>
          <p:nvPr>
            <p:ph idx="1"/>
          </p:nvPr>
        </p:nvSpPr>
        <p:spPr/>
        <p:txBody>
          <a:bodyPr/>
          <a:lstStyle/>
          <a:p>
            <a:pPr>
              <a:lnSpc>
                <a:spcPct val="115000"/>
              </a:lnSpc>
              <a:spcAft>
                <a:spcPts val="800"/>
              </a:spcAft>
            </a:pPr>
            <a:r>
              <a:rPr lang="da-DK" sz="1800" i="1" kern="100" dirty="0">
                <a:effectLst/>
                <a:latin typeface="Arial" panose="020B0604020202020204" pitchFamily="34" charset="0"/>
                <a:ea typeface="Arial" panose="020B0604020202020204" pitchFamily="34" charset="0"/>
                <a:cs typeface="Arial" panose="020B0604020202020204" pitchFamily="34" charset="0"/>
              </a:rPr>
              <a:t>På speciale 62</a:t>
            </a:r>
            <a:r>
              <a:rPr lang="da-DK" sz="1800" kern="100" dirty="0">
                <a:effectLst/>
                <a:latin typeface="Arial" panose="020B0604020202020204" pitchFamily="34" charset="0"/>
                <a:ea typeface="Arial" panose="020B0604020202020204" pitchFamily="34" charset="0"/>
                <a:cs typeface="Arial" panose="020B0604020202020204" pitchFamily="34" charset="0"/>
              </a:rPr>
              <a:t> er der aftalt følgende: </a:t>
            </a:r>
            <a:endParaRPr lang="da-DK" sz="1800" kern="1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buFont typeface="Arial" panose="020B0604020202020204" pitchFamily="34" charset="0"/>
              <a:buChar char="-"/>
            </a:pPr>
            <a:r>
              <a:rPr lang="da-DK" sz="1800" kern="100" dirty="0">
                <a:effectLst/>
                <a:latin typeface="Arial" panose="020B0604020202020204" pitchFamily="34" charset="0"/>
                <a:ea typeface="Arial" panose="020B0604020202020204" pitchFamily="34" charset="0"/>
                <a:cs typeface="Arial" panose="020B0604020202020204" pitchFamily="34" charset="0"/>
              </a:rPr>
              <a:t>1. januar, 2024 implementeres forløb for </a:t>
            </a:r>
            <a:r>
              <a:rPr lang="da-DK" sz="1800" b="1" kern="100" dirty="0">
                <a:effectLst/>
                <a:latin typeface="Arial" panose="020B0604020202020204" pitchFamily="34" charset="0"/>
                <a:ea typeface="Arial" panose="020B0604020202020204" pitchFamily="34" charset="0"/>
                <a:cs typeface="Arial" panose="020B0604020202020204" pitchFamily="34" charset="0"/>
              </a:rPr>
              <a:t>dissemineret </a:t>
            </a:r>
            <a:r>
              <a:rPr lang="da-DK" sz="1800" b="1" kern="100" dirty="0" err="1">
                <a:effectLst/>
                <a:latin typeface="Arial" panose="020B0604020202020204" pitchFamily="34" charset="0"/>
                <a:ea typeface="Arial" panose="020B0604020202020204" pitchFamily="34" charset="0"/>
                <a:cs typeface="Arial" panose="020B0604020202020204" pitchFamily="34" charset="0"/>
              </a:rPr>
              <a:t>sclerose</a:t>
            </a:r>
            <a:endParaRPr lang="da-DK" sz="1800" b="1" kern="1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buFont typeface="Arial" panose="020B0604020202020204" pitchFamily="34" charset="0"/>
              <a:buChar char="-"/>
            </a:pPr>
            <a:r>
              <a:rPr lang="da-DK" sz="1800" kern="100" dirty="0">
                <a:effectLst/>
                <a:latin typeface="Arial" panose="020B0604020202020204" pitchFamily="34" charset="0"/>
                <a:ea typeface="Arial" panose="020B0604020202020204" pitchFamily="34" charset="0"/>
                <a:cs typeface="Arial" panose="020B0604020202020204" pitchFamily="34" charset="0"/>
              </a:rPr>
              <a:t>1. januar, 2025 implementeres forløb for </a:t>
            </a:r>
            <a:r>
              <a:rPr lang="da-DK" sz="1800" b="1" kern="100" dirty="0">
                <a:latin typeface="Arial" panose="020B0604020202020204" pitchFamily="34" charset="0"/>
                <a:ea typeface="Arial" panose="020B0604020202020204" pitchFamily="34" charset="0"/>
                <a:cs typeface="Arial" panose="020B0604020202020204" pitchFamily="34" charset="0"/>
              </a:rPr>
              <a:t>P</a:t>
            </a:r>
            <a:r>
              <a:rPr lang="da-DK" sz="1800" b="1" kern="100" dirty="0">
                <a:effectLst/>
                <a:latin typeface="Arial" panose="020B0604020202020204" pitchFamily="34" charset="0"/>
                <a:ea typeface="Arial" panose="020B0604020202020204" pitchFamily="34" charset="0"/>
                <a:cs typeface="Arial" panose="020B0604020202020204" pitchFamily="34" charset="0"/>
              </a:rPr>
              <a:t>arkinsons sygdom</a:t>
            </a:r>
            <a:endParaRPr lang="da-DK" sz="1800" b="1" kern="1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buFont typeface="Arial" panose="020B0604020202020204" pitchFamily="34" charset="0"/>
              <a:buChar char="-"/>
            </a:pPr>
            <a:r>
              <a:rPr lang="da-DK" sz="1800" kern="100" dirty="0">
                <a:effectLst/>
                <a:latin typeface="Arial" panose="020B0604020202020204" pitchFamily="34" charset="0"/>
                <a:ea typeface="Arial" panose="020B0604020202020204" pitchFamily="34" charset="0"/>
                <a:cs typeface="Arial" panose="020B0604020202020204" pitchFamily="34" charset="0"/>
              </a:rPr>
              <a:t>1. januar, 2026 implementeres forløb for </a:t>
            </a:r>
            <a:r>
              <a:rPr lang="da-DK" sz="1800" b="1" kern="100" dirty="0">
                <a:effectLst/>
                <a:latin typeface="Arial" panose="020B0604020202020204" pitchFamily="34" charset="0"/>
                <a:ea typeface="Arial" panose="020B0604020202020204" pitchFamily="34" charset="0"/>
                <a:cs typeface="Arial" panose="020B0604020202020204" pitchFamily="34" charset="0"/>
              </a:rPr>
              <a:t>stroke</a:t>
            </a:r>
            <a:endParaRPr lang="da-DK" sz="1800" b="1" kern="1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800"/>
              </a:spcAft>
              <a:buFont typeface="Arial" panose="020B0604020202020204" pitchFamily="34" charset="0"/>
              <a:buChar char="-"/>
            </a:pPr>
            <a:r>
              <a:rPr lang="da-DK" sz="1800" kern="100" dirty="0">
                <a:effectLst/>
                <a:latin typeface="Arial" panose="020B0604020202020204" pitchFamily="34" charset="0"/>
                <a:ea typeface="Arial" panose="020B0604020202020204" pitchFamily="34" charset="0"/>
                <a:cs typeface="Arial" panose="020B0604020202020204" pitchFamily="34" charset="0"/>
              </a:rPr>
              <a:t>1. januar, 2027 implementeres forløb for </a:t>
            </a:r>
            <a:r>
              <a:rPr lang="da-DK" sz="1800" b="1" kern="100" dirty="0">
                <a:effectLst/>
                <a:latin typeface="Arial" panose="020B0604020202020204" pitchFamily="34" charset="0"/>
                <a:ea typeface="Arial" panose="020B0604020202020204" pitchFamily="34" charset="0"/>
                <a:cs typeface="Arial" panose="020B0604020202020204" pitchFamily="34" charset="0"/>
              </a:rPr>
              <a:t>kronisk leddegigt</a:t>
            </a:r>
            <a:endParaRPr lang="da-DK" sz="1800" b="1" kern="1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800"/>
              </a:spcAft>
            </a:pPr>
            <a:r>
              <a:rPr lang="da-DK" sz="1800" kern="100" dirty="0">
                <a:effectLst/>
                <a:latin typeface="Arial" panose="020B0604020202020204" pitchFamily="34" charset="0"/>
                <a:ea typeface="Arial" panose="020B0604020202020204" pitchFamily="34" charset="0"/>
                <a:cs typeface="Arial" panose="020B0604020202020204" pitchFamily="34" charset="0"/>
              </a:rPr>
              <a:t>Disse diagnosegrupper, som det er aftalt at indføre strukturerede forløb for, udgjorde i 2022 over halvdelen af den samlede omsætning på speciale 62</a:t>
            </a:r>
          </a:p>
          <a:p>
            <a:pPr>
              <a:lnSpc>
                <a:spcPct val="115000"/>
              </a:lnSpc>
              <a:spcAft>
                <a:spcPts val="800"/>
              </a:spcAft>
            </a:pPr>
            <a:r>
              <a:rPr lang="da-DK" sz="1800" kern="100" dirty="0">
                <a:latin typeface="Arial" panose="020B0604020202020204" pitchFamily="34" charset="0"/>
                <a:ea typeface="Arial" panose="020B0604020202020204" pitchFamily="34" charset="0"/>
                <a:cs typeface="Arial" panose="020B0604020202020204" pitchFamily="34" charset="0"/>
              </a:rPr>
              <a:t>Når forløbet indføres, fastsættes der samtidigt et månedligt honorar pr. patient (honorar for afstandstillæg og for tværfaglige møder er undtaget)</a:t>
            </a:r>
          </a:p>
        </p:txBody>
      </p:sp>
    </p:spTree>
    <p:extLst>
      <p:ext uri="{BB962C8B-B14F-4D97-AF65-F5344CB8AC3E}">
        <p14:creationId xmlns:p14="http://schemas.microsoft.com/office/powerpoint/2010/main" val="3364438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8843D-D1AD-B324-040E-27963E52CCE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AEBE252-A38D-A613-3C14-F721ADEBE30A}"/>
              </a:ext>
            </a:extLst>
          </p:cNvPr>
          <p:cNvSpPr>
            <a:spLocks noGrp="1"/>
          </p:cNvSpPr>
          <p:nvPr>
            <p:ph type="title"/>
          </p:nvPr>
        </p:nvSpPr>
        <p:spPr/>
        <p:txBody>
          <a:bodyPr/>
          <a:lstStyle/>
          <a:p>
            <a:r>
              <a:rPr lang="da-DK" dirty="0"/>
              <a:t>Speciale 62 – strukturerede forløb fortsat</a:t>
            </a:r>
          </a:p>
        </p:txBody>
      </p:sp>
      <p:sp>
        <p:nvSpPr>
          <p:cNvPr id="3" name="Pladsholder til indhold 2">
            <a:extLst>
              <a:ext uri="{FF2B5EF4-FFF2-40B4-BE49-F238E27FC236}">
                <a16:creationId xmlns:a16="http://schemas.microsoft.com/office/drawing/2014/main" id="{3B3348CB-BCDB-651F-4FE9-89EE9170862E}"/>
              </a:ext>
            </a:extLst>
          </p:cNvPr>
          <p:cNvSpPr>
            <a:spLocks noGrp="1"/>
          </p:cNvSpPr>
          <p:nvPr>
            <p:ph idx="1"/>
          </p:nvPr>
        </p:nvSpPr>
        <p:spPr/>
        <p:txBody>
          <a:bodyPr/>
          <a:lstStyle/>
          <a:p>
            <a:pPr>
              <a:lnSpc>
                <a:spcPct val="115000"/>
              </a:lnSpc>
              <a:spcAft>
                <a:spcPts val="800"/>
              </a:spcAft>
            </a:pPr>
            <a:r>
              <a:rPr lang="da-DK" sz="1800" kern="100" dirty="0">
                <a:latin typeface="Arial" panose="020B0604020202020204" pitchFamily="34" charset="0"/>
                <a:ea typeface="Arial" panose="020B0604020202020204" pitchFamily="34" charset="0"/>
                <a:cs typeface="Arial" panose="020B0604020202020204" pitchFamily="34" charset="0"/>
              </a:rPr>
              <a:t>Forløbshonorar udbetales fra regionen til den fysioterapeut, der har lavet den første behandling i måneden</a:t>
            </a:r>
          </a:p>
          <a:p>
            <a:pPr>
              <a:lnSpc>
                <a:spcPct val="115000"/>
              </a:lnSpc>
              <a:spcAft>
                <a:spcPts val="800"/>
              </a:spcAft>
            </a:pPr>
            <a:r>
              <a:rPr lang="da-DK" sz="1800" kern="100" dirty="0">
                <a:latin typeface="Arial" panose="020B0604020202020204" pitchFamily="34" charset="0"/>
                <a:ea typeface="Arial" panose="020B0604020202020204" pitchFamily="34" charset="0"/>
                <a:cs typeface="Arial" panose="020B0604020202020204" pitchFamily="34" charset="0"/>
              </a:rPr>
              <a:t>Patienten behandles kun på én klinik i samme periode, også vedr. undtagelsen vedr. bassintræning</a:t>
            </a:r>
          </a:p>
          <a:p>
            <a:pPr>
              <a:lnSpc>
                <a:spcPct val="115000"/>
              </a:lnSpc>
              <a:spcAft>
                <a:spcPts val="800"/>
              </a:spcAft>
            </a:pPr>
            <a:r>
              <a:rPr lang="da-DK" sz="1800" kern="100" dirty="0">
                <a:latin typeface="Arial" panose="020B0604020202020204" pitchFamily="34" charset="0"/>
                <a:ea typeface="Arial" panose="020B0604020202020204" pitchFamily="34" charset="0"/>
                <a:cs typeface="Arial" panose="020B0604020202020204" pitchFamily="34" charset="0"/>
              </a:rPr>
              <a:t>De ”almindelige” ydelser skal stadig afregnes</a:t>
            </a:r>
          </a:p>
          <a:p>
            <a:pPr>
              <a:lnSpc>
                <a:spcPct val="115000"/>
              </a:lnSpc>
              <a:spcAft>
                <a:spcPts val="800"/>
              </a:spcAft>
            </a:pPr>
            <a:r>
              <a:rPr lang="da-DK" sz="1800" kern="100" dirty="0">
                <a:latin typeface="Arial" panose="020B0604020202020204" pitchFamily="34" charset="0"/>
                <a:ea typeface="Arial" panose="020B0604020202020204" pitchFamily="34" charset="0"/>
                <a:cs typeface="Arial" panose="020B0604020202020204" pitchFamily="34" charset="0"/>
              </a:rPr>
              <a:t>Svært at læse regionens honorarspecifikation (læsevejledning: </a:t>
            </a:r>
            <a:r>
              <a:rPr lang="da-DK" sz="1800" dirty="0">
                <a:hlinkClick r:id="rId3"/>
              </a:rPr>
              <a:t>Strukturerede forløb for vederlagsfri patienter</a:t>
            </a:r>
            <a:r>
              <a:rPr lang="da-DK" sz="1800" dirty="0"/>
              <a:t>)</a:t>
            </a:r>
            <a:endParaRPr lang="da-DK" sz="1800" kern="100" dirty="0">
              <a:latin typeface="Arial" panose="020B0604020202020204" pitchFamily="34" charset="0"/>
              <a:ea typeface="Arial" panose="020B0604020202020204" pitchFamily="34" charset="0"/>
              <a:cs typeface="Arial" panose="020B0604020202020204" pitchFamily="34" charset="0"/>
            </a:endParaRPr>
          </a:p>
          <a:p>
            <a:pPr>
              <a:lnSpc>
                <a:spcPct val="115000"/>
              </a:lnSpc>
              <a:spcAft>
                <a:spcPts val="800"/>
              </a:spcAft>
            </a:pPr>
            <a:r>
              <a:rPr lang="da-DK" sz="1800" kern="100" dirty="0">
                <a:effectLst/>
                <a:latin typeface="Arial" panose="020B0604020202020204" pitchFamily="34" charset="0"/>
                <a:ea typeface="Arial" panose="020B0604020202020204" pitchFamily="34" charset="0"/>
                <a:cs typeface="Arial" panose="020B0604020202020204" pitchFamily="34" charset="0"/>
              </a:rPr>
              <a:t>På sigt forventes klinikkernes behandlingsmønstre at blive taget op </a:t>
            </a:r>
            <a:r>
              <a:rPr lang="da-DK" sz="1800" kern="100" dirty="0">
                <a:latin typeface="Arial" panose="020B0604020202020204" pitchFamily="34" charset="0"/>
                <a:ea typeface="Arial" panose="020B0604020202020204" pitchFamily="34" charset="0"/>
                <a:cs typeface="Arial" panose="020B0604020202020204" pitchFamily="34" charset="0"/>
              </a:rPr>
              <a:t>(på et overordnet niveau) i de nye kvalitetsnetværk</a:t>
            </a:r>
          </a:p>
          <a:p>
            <a:endParaRPr lang="da-DK" dirty="0"/>
          </a:p>
        </p:txBody>
      </p:sp>
    </p:spTree>
    <p:extLst>
      <p:ext uri="{BB962C8B-B14F-4D97-AF65-F5344CB8AC3E}">
        <p14:creationId xmlns:p14="http://schemas.microsoft.com/office/powerpoint/2010/main" val="609316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6749F8-7781-C349-23E7-1D03AC0DEF10}"/>
              </a:ext>
            </a:extLst>
          </p:cNvPr>
          <p:cNvSpPr>
            <a:spLocks noGrp="1"/>
          </p:cNvSpPr>
          <p:nvPr>
            <p:ph type="title"/>
          </p:nvPr>
        </p:nvSpPr>
        <p:spPr/>
        <p:txBody>
          <a:bodyPr/>
          <a:lstStyle/>
          <a:p>
            <a:r>
              <a:rPr lang="da-DK" dirty="0"/>
              <a:t>Ændring af behandlingsindsatsen</a:t>
            </a:r>
          </a:p>
        </p:txBody>
      </p:sp>
      <p:sp>
        <p:nvSpPr>
          <p:cNvPr id="3" name="Pladsholder til indhold 2">
            <a:extLst>
              <a:ext uri="{FF2B5EF4-FFF2-40B4-BE49-F238E27FC236}">
                <a16:creationId xmlns:a16="http://schemas.microsoft.com/office/drawing/2014/main" id="{3A1FA35F-6564-236E-2998-52463BE0D60C}"/>
              </a:ext>
            </a:extLst>
          </p:cNvPr>
          <p:cNvSpPr>
            <a:spLocks noGrp="1"/>
          </p:cNvSpPr>
          <p:nvPr>
            <p:ph idx="1"/>
          </p:nvPr>
        </p:nvSpPr>
        <p:spPr/>
        <p:txBody>
          <a:bodyPr/>
          <a:lstStyle/>
          <a:p>
            <a:pPr>
              <a:lnSpc>
                <a:spcPct val="115000"/>
              </a:lnSpc>
              <a:spcAft>
                <a:spcPts val="800"/>
              </a:spcAft>
            </a:pPr>
            <a:r>
              <a:rPr lang="da-DK" sz="1800" kern="100" dirty="0">
                <a:latin typeface="Arial" panose="020B0604020202020204" pitchFamily="34" charset="0"/>
                <a:ea typeface="Arial" panose="020B0604020202020204" pitchFamily="34" charset="0"/>
                <a:cs typeface="Arial" panose="020B0604020202020204" pitchFamily="34" charset="0"/>
              </a:rPr>
              <a:t>Indførelsen af strukturerede forløb vil føre til en ændring af behandlingsindsatsen for nogle patienter</a:t>
            </a:r>
            <a:endParaRPr lang="da-DK" sz="1800" kern="100" dirty="0">
              <a:effectLst/>
              <a:latin typeface="Arial" panose="020B0604020202020204" pitchFamily="34" charset="0"/>
              <a:ea typeface="Arial" panose="020B0604020202020204" pitchFamily="34" charset="0"/>
              <a:cs typeface="Arial" panose="020B0604020202020204" pitchFamily="34" charset="0"/>
            </a:endParaRPr>
          </a:p>
          <a:p>
            <a:pPr>
              <a:lnSpc>
                <a:spcPct val="115000"/>
              </a:lnSpc>
              <a:spcAft>
                <a:spcPts val="800"/>
              </a:spcAft>
            </a:pPr>
            <a:r>
              <a:rPr lang="da-DK" sz="1800" kern="100" dirty="0">
                <a:effectLst/>
                <a:latin typeface="Arial" panose="020B0604020202020204" pitchFamily="34" charset="0"/>
                <a:ea typeface="Arial" panose="020B0604020202020204" pitchFamily="34" charset="0"/>
                <a:cs typeface="Arial" panose="020B0604020202020204" pitchFamily="34" charset="0"/>
              </a:rPr>
              <a:t>Ændring af behandlingsindsatsen skal være fagligt begrundet og skal kommunikeres til patienten og anføres i journalen</a:t>
            </a:r>
          </a:p>
          <a:p>
            <a:pPr>
              <a:lnSpc>
                <a:spcPct val="115000"/>
              </a:lnSpc>
              <a:spcAft>
                <a:spcPts val="800"/>
              </a:spcAft>
            </a:pPr>
            <a:r>
              <a:rPr lang="da-DK" sz="1800" kern="100" dirty="0">
                <a:effectLst/>
                <a:latin typeface="Arial" panose="020B0604020202020204" pitchFamily="34" charset="0"/>
                <a:ea typeface="Arial" panose="020B0604020202020204" pitchFamily="34" charset="0"/>
                <a:cs typeface="Arial" panose="020B0604020202020204" pitchFamily="34" charset="0"/>
              </a:rPr>
              <a:t>Overenskomstens parter følger implementeringen af de strukturerede forløb for foretager eventuelle justeringer</a:t>
            </a:r>
          </a:p>
          <a:p>
            <a:pPr>
              <a:lnSpc>
                <a:spcPct val="115000"/>
              </a:lnSpc>
              <a:spcAft>
                <a:spcPts val="800"/>
              </a:spcAft>
            </a:pPr>
            <a:endParaRPr lang="da-DK" sz="1800" kern="100" dirty="0">
              <a:effectLst/>
              <a:latin typeface="Arial" panose="020B0604020202020204" pitchFamily="34" charset="0"/>
              <a:ea typeface="Arial" panose="020B0604020202020204" pitchFamily="34" charset="0"/>
              <a:cs typeface="Times New Roman" panose="02020603050405020304" pitchFamily="18" charset="0"/>
            </a:endParaRPr>
          </a:p>
          <a:p>
            <a:endParaRPr lang="da-DK" dirty="0"/>
          </a:p>
        </p:txBody>
      </p:sp>
    </p:spTree>
    <p:extLst>
      <p:ext uri="{BB962C8B-B14F-4D97-AF65-F5344CB8AC3E}">
        <p14:creationId xmlns:p14="http://schemas.microsoft.com/office/powerpoint/2010/main" val="2050724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1931EB-7719-01B8-009B-F750F53067E0}"/>
              </a:ext>
            </a:extLst>
          </p:cNvPr>
          <p:cNvSpPr>
            <a:spLocks noGrp="1"/>
          </p:cNvSpPr>
          <p:nvPr>
            <p:ph type="title"/>
          </p:nvPr>
        </p:nvSpPr>
        <p:spPr/>
        <p:txBody>
          <a:bodyPr/>
          <a:lstStyle/>
          <a:p>
            <a:r>
              <a:rPr lang="da-DK" dirty="0"/>
              <a:t>Speciale 51 – Strukturerede forløb </a:t>
            </a:r>
          </a:p>
        </p:txBody>
      </p:sp>
      <p:sp>
        <p:nvSpPr>
          <p:cNvPr id="3" name="Pladsholder til indhold 2">
            <a:extLst>
              <a:ext uri="{FF2B5EF4-FFF2-40B4-BE49-F238E27FC236}">
                <a16:creationId xmlns:a16="http://schemas.microsoft.com/office/drawing/2014/main" id="{C2EF6EE0-BA93-8AED-518A-1D8E9AEAF51A}"/>
              </a:ext>
            </a:extLst>
          </p:cNvPr>
          <p:cNvSpPr>
            <a:spLocks noGrp="1"/>
          </p:cNvSpPr>
          <p:nvPr>
            <p:ph idx="1"/>
          </p:nvPr>
        </p:nvSpPr>
        <p:spPr/>
        <p:txBody>
          <a:bodyPr/>
          <a:lstStyle/>
          <a:p>
            <a:pPr>
              <a:lnSpc>
                <a:spcPct val="115000"/>
              </a:lnSpc>
              <a:spcAft>
                <a:spcPts val="800"/>
              </a:spcAft>
            </a:pPr>
            <a:r>
              <a:rPr lang="da-DK" sz="1800" i="1" kern="100" dirty="0">
                <a:effectLst/>
                <a:latin typeface="Arial" panose="020B0604020202020204" pitchFamily="34" charset="0"/>
                <a:ea typeface="Arial" panose="020B0604020202020204" pitchFamily="34" charset="0"/>
                <a:cs typeface="Arial" panose="020B0604020202020204" pitchFamily="34" charset="0"/>
              </a:rPr>
              <a:t>På speciale 51</a:t>
            </a:r>
            <a:r>
              <a:rPr lang="da-DK" sz="1800" kern="100" dirty="0">
                <a:effectLst/>
                <a:latin typeface="Arial" panose="020B0604020202020204" pitchFamily="34" charset="0"/>
                <a:ea typeface="Arial" panose="020B0604020202020204" pitchFamily="34" charset="0"/>
                <a:cs typeface="Arial" panose="020B0604020202020204" pitchFamily="34" charset="0"/>
              </a:rPr>
              <a:t> er der pr. 1. september 2025 implementeret forløb for følgende:</a:t>
            </a:r>
            <a:endParaRPr lang="da-DK" sz="1800" kern="1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buFont typeface="Arial" panose="020B0604020202020204" pitchFamily="34" charset="0"/>
              <a:buChar char="-"/>
            </a:pPr>
            <a:r>
              <a:rPr lang="da-DK" sz="1800" kern="100" dirty="0">
                <a:latin typeface="Arial" panose="020B0604020202020204" pitchFamily="34" charset="0"/>
                <a:ea typeface="Arial" panose="020B0604020202020204" pitchFamily="34" charset="0"/>
                <a:cs typeface="Arial" panose="020B0604020202020204" pitchFamily="34" charset="0"/>
              </a:rPr>
              <a:t>Artrose i knæ og hofte</a:t>
            </a:r>
          </a:p>
          <a:p>
            <a:pPr marL="342900" lvl="0" indent="-342900">
              <a:lnSpc>
                <a:spcPct val="115000"/>
              </a:lnSpc>
              <a:buFont typeface="Arial" panose="020B0604020202020204" pitchFamily="34" charset="0"/>
              <a:buChar char="-"/>
            </a:pPr>
            <a:r>
              <a:rPr lang="da-DK" sz="1800" kern="100" dirty="0">
                <a:effectLst/>
                <a:latin typeface="Arial" panose="020B0604020202020204" pitchFamily="34" charset="0"/>
                <a:ea typeface="Arial" panose="020B0604020202020204" pitchFamily="34" charset="0"/>
                <a:cs typeface="Arial" panose="020B0604020202020204" pitchFamily="34" charset="0"/>
              </a:rPr>
              <a:t>Lumbal- og </a:t>
            </a:r>
            <a:r>
              <a:rPr lang="da-DK" sz="1800" kern="100" dirty="0" err="1">
                <a:effectLst/>
                <a:latin typeface="Arial" panose="020B0604020202020204" pitchFamily="34" charset="0"/>
                <a:ea typeface="Arial" panose="020B0604020202020204" pitchFamily="34" charset="0"/>
                <a:cs typeface="Arial" panose="020B0604020202020204" pitchFamily="34" charset="0"/>
              </a:rPr>
              <a:t>cervikal</a:t>
            </a:r>
            <a:r>
              <a:rPr lang="da-DK" sz="1800" kern="100" dirty="0">
                <a:effectLst/>
                <a:latin typeface="Arial" panose="020B0604020202020204" pitchFamily="34" charset="0"/>
                <a:ea typeface="Arial" panose="020B0604020202020204" pitchFamily="34" charset="0"/>
                <a:cs typeface="Arial" panose="020B0604020202020204" pitchFamily="34" charset="0"/>
              </a:rPr>
              <a:t> nerverodstryk og lumbal stenose</a:t>
            </a:r>
            <a:endParaRPr lang="da-DK" sz="1800" kern="1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800"/>
              </a:spcAft>
              <a:buFont typeface="Arial" panose="020B0604020202020204" pitchFamily="34" charset="0"/>
              <a:buChar char="-"/>
            </a:pPr>
            <a:r>
              <a:rPr lang="da-DK" sz="1800" kern="100" dirty="0">
                <a:effectLst/>
                <a:latin typeface="Arial" panose="020B0604020202020204" pitchFamily="34" charset="0"/>
                <a:ea typeface="Arial" panose="020B0604020202020204" pitchFamily="34" charset="0"/>
                <a:cs typeface="Arial" panose="020B0604020202020204" pitchFamily="34" charset="0"/>
              </a:rPr>
              <a:t>Uspecifikke lænderygsmerter</a:t>
            </a:r>
            <a:endParaRPr lang="da-DK" sz="1800" kern="100" dirty="0">
              <a:effectLst/>
              <a:latin typeface="Arial" panose="020B0604020202020204" pitchFamily="34" charset="0"/>
              <a:ea typeface="Arial" panose="020B0604020202020204" pitchFamily="34" charset="0"/>
              <a:cs typeface="Times New Roman" panose="02020603050405020304" pitchFamily="18" charset="0"/>
            </a:endParaRPr>
          </a:p>
          <a:p>
            <a:pPr marL="0" indent="0">
              <a:lnSpc>
                <a:spcPct val="115000"/>
              </a:lnSpc>
              <a:spcAft>
                <a:spcPts val="800"/>
              </a:spcAft>
              <a:buNone/>
            </a:pPr>
            <a:r>
              <a:rPr lang="da-DK" sz="1800" kern="100" dirty="0">
                <a:effectLst/>
                <a:latin typeface="Arial" panose="020B0604020202020204" pitchFamily="34" charset="0"/>
                <a:ea typeface="Arial" panose="020B0604020202020204" pitchFamily="34" charset="0"/>
                <a:cs typeface="Times New Roman" panose="02020603050405020304" pitchFamily="18" charset="0"/>
              </a:rPr>
              <a:t>Indenfor en given patientgruppe skal alle henviste patienter, som tages i behandling og som lever op til målgruppebeskrivelsen for forløbet, tilbydes det strukturerede forløb. Det er fysioterapeutens faglige ansvar at vurdere og kategorisere patienten i forhold til patientens tilstand. </a:t>
            </a:r>
          </a:p>
          <a:p>
            <a:pPr marL="0" indent="0">
              <a:buNone/>
            </a:pPr>
            <a:r>
              <a:rPr lang="da-DK" sz="1800" kern="100" dirty="0">
                <a:effectLst/>
                <a:latin typeface="Arial" panose="020B0604020202020204" pitchFamily="34" charset="0"/>
                <a:ea typeface="Arial" panose="020B0604020202020204" pitchFamily="34" charset="0"/>
                <a:cs typeface="Times New Roman" panose="02020603050405020304" pitchFamily="18" charset="0"/>
              </a:rPr>
              <a:t>Muligt at blive henvist til og behandlet for andre problemstillinger under speciale 51 før, under eller efter det strukturerede forløb</a:t>
            </a:r>
            <a:endParaRPr lang="da-DK" dirty="0"/>
          </a:p>
        </p:txBody>
      </p:sp>
    </p:spTree>
    <p:extLst>
      <p:ext uri="{BB962C8B-B14F-4D97-AF65-F5344CB8AC3E}">
        <p14:creationId xmlns:p14="http://schemas.microsoft.com/office/powerpoint/2010/main" val="4128588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D727F-0318-7A50-1928-BDB2C61DD7B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DC3EC50-851C-37F3-A819-620B75A1D427}"/>
              </a:ext>
            </a:extLst>
          </p:cNvPr>
          <p:cNvSpPr>
            <a:spLocks noGrp="1"/>
          </p:cNvSpPr>
          <p:nvPr>
            <p:ph type="title"/>
          </p:nvPr>
        </p:nvSpPr>
        <p:spPr/>
        <p:txBody>
          <a:bodyPr/>
          <a:lstStyle/>
          <a:p>
            <a:r>
              <a:rPr lang="da-DK" dirty="0"/>
              <a:t>Speciale 51 – strukturerede forløb </a:t>
            </a:r>
          </a:p>
        </p:txBody>
      </p:sp>
      <p:sp>
        <p:nvSpPr>
          <p:cNvPr id="3" name="Pladsholder til indhold 2">
            <a:extLst>
              <a:ext uri="{FF2B5EF4-FFF2-40B4-BE49-F238E27FC236}">
                <a16:creationId xmlns:a16="http://schemas.microsoft.com/office/drawing/2014/main" id="{F1C7CEED-0744-CCDF-EC04-08BBD1809A3C}"/>
              </a:ext>
            </a:extLst>
          </p:cNvPr>
          <p:cNvSpPr>
            <a:spLocks noGrp="1"/>
          </p:cNvSpPr>
          <p:nvPr>
            <p:ph idx="1"/>
          </p:nvPr>
        </p:nvSpPr>
        <p:spPr>
          <a:xfrm>
            <a:off x="781050" y="1412776"/>
            <a:ext cx="7823398" cy="4443512"/>
          </a:xfrm>
        </p:spPr>
        <p:txBody>
          <a:bodyPr/>
          <a:lstStyle/>
          <a:p>
            <a:r>
              <a:rPr lang="da-DK" dirty="0"/>
              <a:t>Honorering pr. ydelse/kontakt</a:t>
            </a:r>
          </a:p>
          <a:p>
            <a:r>
              <a:rPr lang="da-DK" dirty="0"/>
              <a:t>Særlige ydelsesnumre anvendes</a:t>
            </a:r>
          </a:p>
          <a:p>
            <a:r>
              <a:rPr lang="da-DK" dirty="0"/>
              <a:t>Fleksibilitet i forløb både i forhold til patientens indgang til forløbene og fysioterapeutens tilrettelæggelse af forløbene</a:t>
            </a:r>
          </a:p>
          <a:p>
            <a:r>
              <a:rPr lang="da-DK" dirty="0"/>
              <a:t>Honorering for tidsforbrug ved brug af data og patientuddannelse</a:t>
            </a:r>
          </a:p>
          <a:p>
            <a:r>
              <a:rPr lang="da-DK" dirty="0"/>
              <a:t>Fokus på hvordan tilbuddet om strukturerede forløb italesættes af fysioterapeuten til patienten – fokus skal være indholdet</a:t>
            </a:r>
          </a:p>
          <a:p>
            <a:r>
              <a:rPr lang="da-DK" dirty="0"/>
              <a:t>Strukturerede forløb i forhold til GLA:D konceptet</a:t>
            </a:r>
          </a:p>
          <a:p>
            <a:pPr marL="0" indent="0">
              <a:lnSpc>
                <a:spcPct val="115000"/>
              </a:lnSpc>
              <a:spcAft>
                <a:spcPts val="800"/>
              </a:spcAft>
              <a:buNone/>
            </a:pPr>
            <a:endParaRPr lang="da-DK" dirty="0"/>
          </a:p>
        </p:txBody>
      </p:sp>
    </p:spTree>
    <p:extLst>
      <p:ext uri="{BB962C8B-B14F-4D97-AF65-F5344CB8AC3E}">
        <p14:creationId xmlns:p14="http://schemas.microsoft.com/office/powerpoint/2010/main" val="4217010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7399A5-2ED8-5271-EBC5-8E3570563B00}"/>
              </a:ext>
            </a:extLst>
          </p:cNvPr>
          <p:cNvSpPr>
            <a:spLocks noGrp="1"/>
          </p:cNvSpPr>
          <p:nvPr>
            <p:ph type="title"/>
          </p:nvPr>
        </p:nvSpPr>
        <p:spPr/>
        <p:txBody>
          <a:bodyPr/>
          <a:lstStyle/>
          <a:p>
            <a:r>
              <a:rPr lang="da-DK"/>
              <a:t>Børneattest</a:t>
            </a:r>
          </a:p>
        </p:txBody>
      </p:sp>
      <p:sp>
        <p:nvSpPr>
          <p:cNvPr id="3" name="Pladsholder til indhold 2">
            <a:extLst>
              <a:ext uri="{FF2B5EF4-FFF2-40B4-BE49-F238E27FC236}">
                <a16:creationId xmlns:a16="http://schemas.microsoft.com/office/drawing/2014/main" id="{C1E8B8DD-068D-01EF-E6DD-2B44F33850E8}"/>
              </a:ext>
            </a:extLst>
          </p:cNvPr>
          <p:cNvSpPr>
            <a:spLocks noGrp="1"/>
          </p:cNvSpPr>
          <p:nvPr>
            <p:ph idx="1"/>
          </p:nvPr>
        </p:nvSpPr>
        <p:spPr/>
        <p:txBody>
          <a:bodyPr/>
          <a:lstStyle/>
          <a:p>
            <a:pPr marL="0" indent="0">
              <a:lnSpc>
                <a:spcPct val="115000"/>
              </a:lnSpc>
              <a:buNone/>
              <a:tabLst>
                <a:tab pos="269875" algn="l"/>
                <a:tab pos="540385" algn="l"/>
                <a:tab pos="810260" algn="l"/>
              </a:tabLst>
            </a:pPr>
            <a:r>
              <a:rPr lang="da-DK" sz="1800" kern="1200" dirty="0">
                <a:effectLst/>
                <a:latin typeface="Arial" panose="020B0604020202020204" pitchFamily="34" charset="0"/>
                <a:ea typeface="Times New Roman" panose="02020603050405020304" pitchFamily="18" charset="0"/>
                <a:cs typeface="Arial" panose="020B0604020202020204" pitchFamily="34" charset="0"/>
              </a:rPr>
              <a:t>I forbindelse med overenskomsterne af 1. januar 2019 blev det indført, at regionerne indhenter børneattester på fysioterapeuter i forbindelse med deres tiltrædelse af overenskomsten.</a:t>
            </a:r>
            <a:endParaRPr lang="da-DK" sz="1800" kern="100" dirty="0">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15000"/>
              </a:lnSpc>
              <a:buNone/>
              <a:tabLst>
                <a:tab pos="269875" algn="l"/>
                <a:tab pos="540385" algn="l"/>
                <a:tab pos="810260" algn="l"/>
              </a:tabLst>
            </a:pPr>
            <a:endParaRPr lang="da-DK" sz="1800" kern="100" dirty="0">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15000"/>
              </a:lnSpc>
              <a:buNone/>
              <a:tabLst>
                <a:tab pos="269875" algn="l"/>
                <a:tab pos="540385" algn="l"/>
                <a:tab pos="810260" algn="l"/>
              </a:tabLst>
            </a:pPr>
            <a:r>
              <a:rPr lang="da-DK" sz="1800" kern="1200" dirty="0">
                <a:effectLst/>
                <a:latin typeface="Arial" panose="020B0604020202020204" pitchFamily="34" charset="0"/>
                <a:ea typeface="Times New Roman" panose="02020603050405020304" pitchFamily="18" charset="0"/>
                <a:cs typeface="Arial" panose="020B0604020202020204" pitchFamily="34" charset="0"/>
              </a:rPr>
              <a:t>Med </a:t>
            </a:r>
            <a:r>
              <a:rPr lang="da-DK" sz="1800" kern="1200" dirty="0">
                <a:latin typeface="Arial" panose="020B0604020202020204" pitchFamily="34" charset="0"/>
                <a:ea typeface="Times New Roman" panose="02020603050405020304" pitchFamily="18" charset="0"/>
                <a:cs typeface="Arial" panose="020B0604020202020204" pitchFamily="34" charset="0"/>
              </a:rPr>
              <a:t>overenskomsterne af 1. januar 2024 </a:t>
            </a:r>
            <a:r>
              <a:rPr lang="da-DK" sz="1800" kern="1200" dirty="0">
                <a:effectLst/>
                <a:latin typeface="Arial" panose="020B0604020202020204" pitchFamily="34" charset="0"/>
                <a:ea typeface="Times New Roman" panose="02020603050405020304" pitchFamily="18" charset="0"/>
                <a:cs typeface="Arial" panose="020B0604020202020204" pitchFamily="34" charset="0"/>
              </a:rPr>
              <a:t>er der enighed om, at fysioterapeuter, som er tiltrådt overenskomsten før 2019, giver regionen fuldmagt til at indhente en børneattest, hvis regionen beder om det.  </a:t>
            </a:r>
          </a:p>
          <a:p>
            <a:pPr marL="0" indent="0">
              <a:lnSpc>
                <a:spcPct val="115000"/>
              </a:lnSpc>
              <a:buNone/>
              <a:tabLst>
                <a:tab pos="269875" algn="l"/>
                <a:tab pos="540385" algn="l"/>
                <a:tab pos="810260" algn="l"/>
              </a:tabLst>
            </a:pPr>
            <a:r>
              <a:rPr lang="da-DK" sz="1800" dirty="0">
                <a:latin typeface="Arial" panose="020B0604020202020204" pitchFamily="34" charset="0"/>
                <a:ea typeface="Times New Roman" panose="02020603050405020304" pitchFamily="18" charset="0"/>
                <a:cs typeface="Arial" panose="020B0604020202020204" pitchFamily="34" charset="0"/>
              </a:rPr>
              <a:t>Desuden indhenter klinikejer fremover børneattest ved ansættelse af en fysioterapeut på klinikken.</a:t>
            </a:r>
            <a:endParaRPr lang="da-DK" sz="1800" kern="100" dirty="0">
              <a:effectLst/>
              <a:latin typeface="Arial" panose="020B0604020202020204" pitchFamily="34" charset="0"/>
              <a:ea typeface="Times New Roman" panose="02020603050405020304" pitchFamily="18" charset="0"/>
              <a:cs typeface="Arial" panose="020B0604020202020204" pitchFamily="34" charset="0"/>
            </a:endParaRPr>
          </a:p>
          <a:p>
            <a:endParaRPr lang="da-DK" dirty="0"/>
          </a:p>
        </p:txBody>
      </p:sp>
    </p:spTree>
    <p:extLst>
      <p:ext uri="{BB962C8B-B14F-4D97-AF65-F5344CB8AC3E}">
        <p14:creationId xmlns:p14="http://schemas.microsoft.com/office/powerpoint/2010/main" val="3543255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el 1"/>
          <p:cNvSpPr>
            <a:spLocks noGrp="1"/>
          </p:cNvSpPr>
          <p:nvPr>
            <p:ph type="title"/>
          </p:nvPr>
        </p:nvSpPr>
        <p:spPr/>
        <p:txBody>
          <a:bodyPr/>
          <a:lstStyle/>
          <a:p>
            <a:pPr algn="ctr"/>
            <a:r>
              <a:rPr lang="da-DK"/>
              <a:t>Afregning (1)</a:t>
            </a:r>
          </a:p>
        </p:txBody>
      </p:sp>
      <p:sp>
        <p:nvSpPr>
          <p:cNvPr id="43010" name="Pladsholder til indhold 2"/>
          <p:cNvSpPr>
            <a:spLocks noGrp="1"/>
          </p:cNvSpPr>
          <p:nvPr>
            <p:ph idx="1"/>
          </p:nvPr>
        </p:nvSpPr>
        <p:spPr>
          <a:xfrm>
            <a:off x="781050" y="1412875"/>
            <a:ext cx="7566025" cy="4608513"/>
          </a:xfrm>
        </p:spPr>
        <p:txBody>
          <a:bodyPr/>
          <a:lstStyle/>
          <a:p>
            <a:pPr lvl="1"/>
            <a:r>
              <a:rPr lang="da-DK" dirty="0"/>
              <a:t>Hvis der </a:t>
            </a:r>
            <a:r>
              <a:rPr lang="da-DK" u="sng" dirty="0"/>
              <a:t>ikke</a:t>
            </a:r>
            <a:r>
              <a:rPr lang="da-DK" dirty="0"/>
              <a:t> underskrives med sundhedskortet: </a:t>
            </a:r>
          </a:p>
          <a:p>
            <a:pPr lvl="2"/>
            <a:r>
              <a:rPr lang="da-DK" dirty="0"/>
              <a:t>Regningen udskrives i 2 kopier. </a:t>
            </a:r>
          </a:p>
          <a:p>
            <a:pPr lvl="2"/>
            <a:r>
              <a:rPr lang="da-DK" dirty="0"/>
              <a:t>Den ene kopi underskrives af patienten eller evt. dennes stedfortræder. I ekstraordinære tilfælde, hvor det ikke har været muligt at opnå fornøden underskrift, anføres begrundelsen på regningen. De underskrevne regninger samt henvisninger opbevares på klinikken i 2 år.</a:t>
            </a:r>
          </a:p>
          <a:p>
            <a:pPr lvl="2"/>
            <a:r>
              <a:rPr lang="da-DK" dirty="0"/>
              <a:t>Den anden kopi er kvittering til patienten.</a:t>
            </a:r>
          </a:p>
          <a:p>
            <a:pPr lvl="1"/>
            <a:r>
              <a:rPr lang="da-DK" dirty="0"/>
              <a:t>Hvis der underskrives med sundhedskortet</a:t>
            </a:r>
          </a:p>
          <a:p>
            <a:pPr lvl="2"/>
            <a:r>
              <a:rPr lang="da-DK" dirty="0"/>
              <a:t>Krav om underskrift og opbevaring af papir-regninger bortfalder for de regninger, der underskrives med sundhedskortet</a:t>
            </a:r>
          </a:p>
          <a:p>
            <a:pPr lvl="2"/>
            <a:r>
              <a:rPr lang="da-DK" dirty="0"/>
              <a:t>Hjemmebehandling: mobilt aflæsningsudstyr, ellers papir-regning</a:t>
            </a:r>
          </a:p>
          <a:p>
            <a:pPr lvl="2"/>
            <a:r>
              <a:rPr lang="da-DK" dirty="0"/>
              <a:t>Underskrift ved hver henvendelse</a:t>
            </a:r>
          </a:p>
          <a:p>
            <a:pPr lvl="2"/>
            <a:r>
              <a:rPr lang="da-DK" dirty="0"/>
              <a:t>Sundhedskort kan aflæses på mobiltelefon </a:t>
            </a:r>
          </a:p>
          <a:p>
            <a:pPr lvl="1"/>
            <a:r>
              <a:rPr lang="da-DK" b="1" dirty="0"/>
              <a:t>Husk ALTID journalføring for hver behandlingsgang</a:t>
            </a:r>
          </a:p>
          <a:p>
            <a:pPr lvl="1"/>
            <a:r>
              <a:rPr lang="da-DK" b="1" dirty="0"/>
              <a:t>LSU sager, </a:t>
            </a:r>
            <a:r>
              <a:rPr lang="da-DK" dirty="0"/>
              <a:t>Regioner foretager kontrol</a:t>
            </a:r>
          </a:p>
          <a:p>
            <a:pPr lvl="2">
              <a:buFontTx/>
              <a:buNone/>
            </a:pPr>
            <a:endParaRPr lang="da-DK" dirty="0"/>
          </a:p>
          <a:p>
            <a:endParaRPr lang="da-DK" dirty="0"/>
          </a:p>
          <a:p>
            <a:endParaRPr lang="da-DK" dirty="0"/>
          </a:p>
        </p:txBody>
      </p:sp>
    </p:spTree>
    <p:extLst>
      <p:ext uri="{BB962C8B-B14F-4D97-AF65-F5344CB8AC3E}">
        <p14:creationId xmlns:p14="http://schemas.microsoft.com/office/powerpoint/2010/main" val="212939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el 1"/>
          <p:cNvSpPr>
            <a:spLocks noGrp="1"/>
          </p:cNvSpPr>
          <p:nvPr>
            <p:ph type="title"/>
          </p:nvPr>
        </p:nvSpPr>
        <p:spPr/>
        <p:txBody>
          <a:bodyPr/>
          <a:lstStyle/>
          <a:p>
            <a:pPr algn="ctr"/>
            <a:r>
              <a:rPr lang="da-DK"/>
              <a:t>Afregning (2)</a:t>
            </a:r>
          </a:p>
        </p:txBody>
      </p:sp>
      <p:sp>
        <p:nvSpPr>
          <p:cNvPr id="44034" name="Pladsholder til indhold 2"/>
          <p:cNvSpPr>
            <a:spLocks noGrp="1"/>
          </p:cNvSpPr>
          <p:nvPr>
            <p:ph idx="1"/>
          </p:nvPr>
        </p:nvSpPr>
        <p:spPr>
          <a:xfrm>
            <a:off x="781050" y="1412875"/>
            <a:ext cx="7566025" cy="4608513"/>
          </a:xfrm>
        </p:spPr>
        <p:txBody>
          <a:bodyPr/>
          <a:lstStyle/>
          <a:p>
            <a:pPr lvl="1"/>
            <a:r>
              <a:rPr lang="da-DK" dirty="0"/>
              <a:t>Henvisningens gyldighed:</a:t>
            </a:r>
          </a:p>
          <a:p>
            <a:pPr lvl="2"/>
            <a:r>
              <a:rPr lang="da-DK" dirty="0"/>
              <a:t>12 måneder fra henvisningsdatoen</a:t>
            </a:r>
          </a:p>
          <a:p>
            <a:pPr lvl="2"/>
            <a:r>
              <a:rPr lang="da-DK" dirty="0"/>
              <a:t>Henvisning skal være modtaget af fysioterapeuten senest 2 måneder efter udstedelsen</a:t>
            </a:r>
          </a:p>
          <a:p>
            <a:pPr lvl="1"/>
            <a:r>
              <a:rPr lang="da-DK" dirty="0"/>
              <a:t>Ny henvisning tages i brug, hvis henvisningen tilrettes</a:t>
            </a:r>
          </a:p>
          <a:p>
            <a:pPr lvl="2"/>
            <a:r>
              <a:rPr lang="da-DK" dirty="0"/>
              <a:t>Også selv om henvisningsperioden ikke er udløbet</a:t>
            </a:r>
          </a:p>
          <a:p>
            <a:pPr lvl="2"/>
            <a:r>
              <a:rPr lang="da-DK" dirty="0"/>
              <a:t>Eksempel: ændring fra ”Ikke svært fysisk handicap (progressiv sygdom)” til ”Svært fysisk handicap” </a:t>
            </a:r>
          </a:p>
          <a:p>
            <a:pPr lvl="1"/>
            <a:endParaRPr lang="da-DK" dirty="0"/>
          </a:p>
          <a:p>
            <a:pPr lvl="2"/>
            <a:endParaRPr lang="da-DK" dirty="0"/>
          </a:p>
          <a:p>
            <a:endParaRPr lang="da-DK" dirty="0"/>
          </a:p>
          <a:p>
            <a:endParaRPr lang="da-DK" dirty="0"/>
          </a:p>
        </p:txBody>
      </p:sp>
    </p:spTree>
    <p:extLst>
      <p:ext uri="{BB962C8B-B14F-4D97-AF65-F5344CB8AC3E}">
        <p14:creationId xmlns:p14="http://schemas.microsoft.com/office/powerpoint/2010/main" val="1057488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el 1"/>
          <p:cNvSpPr>
            <a:spLocks noGrp="1"/>
          </p:cNvSpPr>
          <p:nvPr>
            <p:ph type="title"/>
          </p:nvPr>
        </p:nvSpPr>
        <p:spPr/>
        <p:txBody>
          <a:bodyPr/>
          <a:lstStyle/>
          <a:p>
            <a:pPr algn="ctr"/>
            <a:r>
              <a:rPr lang="da-DK" dirty="0"/>
              <a:t>Samarbejdsudvalg</a:t>
            </a:r>
          </a:p>
        </p:txBody>
      </p:sp>
      <p:sp>
        <p:nvSpPr>
          <p:cNvPr id="49154" name="Pladsholder til indhold 2"/>
          <p:cNvSpPr>
            <a:spLocks noGrp="1"/>
          </p:cNvSpPr>
          <p:nvPr>
            <p:ph idx="1"/>
          </p:nvPr>
        </p:nvSpPr>
        <p:spPr>
          <a:xfrm>
            <a:off x="781050" y="1628775"/>
            <a:ext cx="7566025" cy="4248150"/>
          </a:xfrm>
        </p:spPr>
        <p:txBody>
          <a:bodyPr/>
          <a:lstStyle/>
          <a:p>
            <a:r>
              <a:rPr lang="da-DK" dirty="0"/>
              <a:t>Et samarbejdsudvalg i hver region</a:t>
            </a:r>
          </a:p>
          <a:p>
            <a:r>
              <a:rPr lang="da-DK" dirty="0"/>
              <a:t>Behandler sager i forhold til praksisplanen og sager om kontrolstatistik </a:t>
            </a:r>
            <a:r>
              <a:rPr lang="da-DK"/>
              <a:t>og klagesager</a:t>
            </a:r>
            <a:endParaRPr lang="da-DK" dirty="0"/>
          </a:p>
          <a:p>
            <a:r>
              <a:rPr lang="da-DK" dirty="0"/>
              <a:t>Informerer fysioterapeuter om lokale forhold og aftaler</a:t>
            </a:r>
          </a:p>
        </p:txBody>
      </p:sp>
    </p:spTree>
    <p:extLst>
      <p:ext uri="{BB962C8B-B14F-4D97-AF65-F5344CB8AC3E}">
        <p14:creationId xmlns:p14="http://schemas.microsoft.com/office/powerpoint/2010/main" val="4061546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4C9110-727B-0C44-5E4C-0FE860436A61}"/>
              </a:ext>
            </a:extLst>
          </p:cNvPr>
          <p:cNvSpPr>
            <a:spLocks noGrp="1"/>
          </p:cNvSpPr>
          <p:nvPr>
            <p:ph type="title"/>
          </p:nvPr>
        </p:nvSpPr>
        <p:spPr/>
        <p:txBody>
          <a:bodyPr/>
          <a:lstStyle/>
          <a:p>
            <a:r>
              <a:rPr lang="da-DK"/>
              <a:t>Kapacitet</a:t>
            </a:r>
          </a:p>
        </p:txBody>
      </p:sp>
      <p:sp>
        <p:nvSpPr>
          <p:cNvPr id="3" name="Pladsholder til indhold 2">
            <a:extLst>
              <a:ext uri="{FF2B5EF4-FFF2-40B4-BE49-F238E27FC236}">
                <a16:creationId xmlns:a16="http://schemas.microsoft.com/office/drawing/2014/main" id="{EDE78A87-99C3-151B-B920-202EEDBF771E}"/>
              </a:ext>
            </a:extLst>
          </p:cNvPr>
          <p:cNvSpPr>
            <a:spLocks noGrp="1"/>
          </p:cNvSpPr>
          <p:nvPr>
            <p:ph idx="1"/>
          </p:nvPr>
        </p:nvSpPr>
        <p:spPr>
          <a:xfrm>
            <a:off x="781050" y="1741488"/>
            <a:ext cx="7566025" cy="4430712"/>
          </a:xfrm>
        </p:spPr>
        <p:txBody>
          <a:bodyPr/>
          <a:lstStyle/>
          <a:p>
            <a:pPr marL="0" indent="0">
              <a:lnSpc>
                <a:spcPct val="115000"/>
              </a:lnSpc>
              <a:spcAft>
                <a:spcPts val="800"/>
              </a:spcAft>
              <a:buNone/>
            </a:pPr>
            <a:r>
              <a:rPr lang="da-DK" sz="1800" kern="100" dirty="0">
                <a:latin typeface="Arial" panose="020B0604020202020204" pitchFamily="34" charset="0"/>
                <a:ea typeface="Arial" panose="020B0604020202020204" pitchFamily="34" charset="0"/>
                <a:cs typeface="Times New Roman" panose="02020603050405020304" pitchFamily="18" charset="0"/>
              </a:rPr>
              <a:t>Formål: Bedre styring, forenkling og tydelighed – IKKE effektivisering</a:t>
            </a:r>
          </a:p>
          <a:p>
            <a:pPr>
              <a:lnSpc>
                <a:spcPct val="115000"/>
              </a:lnSpc>
              <a:spcAft>
                <a:spcPts val="800"/>
              </a:spcAft>
            </a:pPr>
            <a:r>
              <a:rPr lang="da-DK" sz="1800" kern="100" dirty="0">
                <a:effectLst/>
                <a:latin typeface="Arial" panose="020B0604020202020204" pitchFamily="34" charset="0"/>
                <a:ea typeface="Arial" panose="020B0604020202020204" pitchFamily="34" charset="0"/>
                <a:cs typeface="Times New Roman" panose="02020603050405020304" pitchFamily="18" charset="0"/>
              </a:rPr>
              <a:t>Kapacitet defineres som et beløb pr. speciale pr. klinik, som klinikken kan disponere frit inden for.</a:t>
            </a:r>
          </a:p>
          <a:p>
            <a:pPr>
              <a:lnSpc>
                <a:spcPct val="115000"/>
              </a:lnSpc>
              <a:spcAft>
                <a:spcPts val="800"/>
              </a:spcAft>
            </a:pPr>
            <a:r>
              <a:rPr lang="da-DK" sz="1800" kern="100" dirty="0">
                <a:effectLst/>
                <a:latin typeface="Arial" panose="020B0604020202020204" pitchFamily="34" charset="0"/>
                <a:ea typeface="Arial" panose="020B0604020202020204" pitchFamily="34" charset="0"/>
                <a:cs typeface="Times New Roman" panose="02020603050405020304" pitchFamily="18" charset="0"/>
              </a:rPr>
              <a:t>Kapacitet bliver opdelt på specialer, fordi de har hver deres udgiftsramme og udvikling. </a:t>
            </a:r>
          </a:p>
          <a:p>
            <a:pPr>
              <a:lnSpc>
                <a:spcPct val="115000"/>
              </a:lnSpc>
              <a:spcAft>
                <a:spcPts val="800"/>
              </a:spcAft>
            </a:pPr>
            <a:r>
              <a:rPr lang="da-DK" sz="1800" kern="100" dirty="0">
                <a:effectLst/>
                <a:latin typeface="Arial" panose="020B0604020202020204" pitchFamily="34" charset="0"/>
                <a:ea typeface="Arial" panose="020B0604020202020204" pitchFamily="34" charset="0"/>
                <a:cs typeface="Times New Roman" panose="02020603050405020304" pitchFamily="18" charset="0"/>
              </a:rPr>
              <a:t>Hver klinik tildeles et antal kapaciteter pr. speciale. </a:t>
            </a:r>
          </a:p>
          <a:p>
            <a:pPr>
              <a:lnSpc>
                <a:spcPct val="115000"/>
              </a:lnSpc>
              <a:spcAft>
                <a:spcPts val="800"/>
              </a:spcAft>
            </a:pPr>
            <a:r>
              <a:rPr lang="da-DK" sz="1800" kern="100" dirty="0">
                <a:latin typeface="Arial" panose="020B0604020202020204" pitchFamily="34" charset="0"/>
                <a:ea typeface="Arial" panose="020B0604020202020204" pitchFamily="34" charset="0"/>
                <a:cs typeface="Times New Roman" panose="02020603050405020304" pitchFamily="18" charset="0"/>
              </a:rPr>
              <a:t>E</a:t>
            </a:r>
            <a:r>
              <a:rPr lang="da-DK" sz="1800" kern="100" dirty="0">
                <a:effectLst/>
                <a:latin typeface="Arial" panose="020B0604020202020204" pitchFamily="34" charset="0"/>
                <a:ea typeface="Arial" panose="020B0604020202020204" pitchFamily="34" charset="0"/>
                <a:cs typeface="Times New Roman" panose="02020603050405020304" pitchFamily="18" charset="0"/>
              </a:rPr>
              <a:t>n kapacitet på speciale 62 svarer til 1.106.053 kr. i tilskud (endelig for 2025-niveau) </a:t>
            </a:r>
          </a:p>
          <a:p>
            <a:pPr>
              <a:lnSpc>
                <a:spcPct val="115000"/>
              </a:lnSpc>
              <a:spcAft>
                <a:spcPts val="800"/>
              </a:spcAft>
            </a:pPr>
            <a:r>
              <a:rPr lang="da-DK" sz="1800" kern="100" dirty="0">
                <a:latin typeface="Arial" panose="020B0604020202020204" pitchFamily="34" charset="0"/>
                <a:ea typeface="Arial" panose="020B0604020202020204" pitchFamily="34" charset="0"/>
                <a:cs typeface="Times New Roman" panose="02020603050405020304" pitchFamily="18" charset="0"/>
              </a:rPr>
              <a:t>E</a:t>
            </a:r>
            <a:r>
              <a:rPr lang="da-DK" sz="1800" kern="100" dirty="0">
                <a:effectLst/>
                <a:latin typeface="Arial" panose="020B0604020202020204" pitchFamily="34" charset="0"/>
                <a:ea typeface="Arial" panose="020B0604020202020204" pitchFamily="34" charset="0"/>
                <a:cs typeface="Times New Roman" panose="02020603050405020304" pitchFamily="18" charset="0"/>
              </a:rPr>
              <a:t>n kapacitet på speciale 51 svarer til 427.701 kr. i tilskud, hvilket svarer til 1.088.298 kr. i omsætning inkl. patientandelen af honoraret. </a:t>
            </a:r>
            <a:endParaRPr lang="da-DK" dirty="0"/>
          </a:p>
        </p:txBody>
      </p:sp>
    </p:spTree>
    <p:extLst>
      <p:ext uri="{BB962C8B-B14F-4D97-AF65-F5344CB8AC3E}">
        <p14:creationId xmlns:p14="http://schemas.microsoft.com/office/powerpoint/2010/main" val="2348329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el 1"/>
          <p:cNvSpPr>
            <a:spLocks noGrp="1"/>
          </p:cNvSpPr>
          <p:nvPr>
            <p:ph type="title"/>
          </p:nvPr>
        </p:nvSpPr>
        <p:spPr/>
        <p:txBody>
          <a:bodyPr/>
          <a:lstStyle/>
          <a:p>
            <a:pPr algn="ctr"/>
            <a:r>
              <a:rPr lang="da-DK">
                <a:ea typeface="Arial Unicode MS" charset="0"/>
                <a:cs typeface="Arial Unicode MS" charset="0"/>
              </a:rPr>
              <a:t>Informationsbestemmelse: kontrolstatistik</a:t>
            </a:r>
          </a:p>
        </p:txBody>
      </p:sp>
      <p:sp>
        <p:nvSpPr>
          <p:cNvPr id="19458" name="Rektangel 2"/>
          <p:cNvSpPr>
            <a:spLocks noChangeArrowheads="1"/>
          </p:cNvSpPr>
          <p:nvPr/>
        </p:nvSpPr>
        <p:spPr bwMode="auto">
          <a:xfrm>
            <a:off x="323850" y="1412875"/>
            <a:ext cx="8496300" cy="4893647"/>
          </a:xfrm>
          <a:prstGeom prst="rect">
            <a:avLst/>
          </a:prstGeom>
          <a:noFill/>
          <a:ln w="9525">
            <a:noFill/>
            <a:miter lim="800000"/>
            <a:headEnd/>
            <a:tailEnd/>
          </a:ln>
        </p:spPr>
        <p:txBody>
          <a:bodyPr>
            <a:spAutoFit/>
          </a:bodyPr>
          <a:lstStyle/>
          <a:p>
            <a:pPr eaLnBrk="0" hangingPunct="0"/>
            <a:r>
              <a:rPr lang="da-DK" dirty="0">
                <a:ea typeface="Arial Unicode MS" charset="0"/>
                <a:cs typeface="Arial Unicode MS" charset="0"/>
              </a:rPr>
              <a:t>Regionen sender hver klinik en årsopgørelse på klinikniveau over</a:t>
            </a:r>
          </a:p>
          <a:p>
            <a:pPr lvl="1" eaLnBrk="0" hangingPunct="0">
              <a:buFont typeface="Arial" charset="0"/>
              <a:buChar char="•"/>
            </a:pPr>
            <a:r>
              <a:rPr lang="da-DK" dirty="0">
                <a:latin typeface="Arial Unicode MS" charset="0"/>
                <a:ea typeface="Arial Unicode MS" charset="0"/>
                <a:cs typeface="Arial Unicode MS" charset="0"/>
              </a:rPr>
              <a:t>Antal patienter</a:t>
            </a:r>
          </a:p>
          <a:p>
            <a:pPr lvl="1" eaLnBrk="0" hangingPunct="0">
              <a:buFont typeface="Arial" charset="0"/>
              <a:buChar char="•"/>
            </a:pPr>
            <a:r>
              <a:rPr lang="da-DK" dirty="0">
                <a:latin typeface="Arial Unicode MS" charset="0"/>
                <a:ea typeface="Arial Unicode MS" charset="0"/>
                <a:cs typeface="Arial Unicode MS" charset="0"/>
              </a:rPr>
              <a:t>Antal honorarer fordelt på honorartyper</a:t>
            </a:r>
          </a:p>
          <a:p>
            <a:pPr lvl="1" eaLnBrk="0" hangingPunct="0">
              <a:buFont typeface="Arial" charset="0"/>
              <a:buChar char="•"/>
            </a:pPr>
            <a:r>
              <a:rPr lang="da-DK" dirty="0">
                <a:latin typeface="Arial Unicode MS" charset="0"/>
                <a:ea typeface="Arial Unicode MS" charset="0"/>
                <a:cs typeface="Arial Unicode MS" charset="0"/>
              </a:rPr>
              <a:t>Den totale udgift</a:t>
            </a:r>
          </a:p>
          <a:p>
            <a:pPr lvl="1" eaLnBrk="0" hangingPunct="0">
              <a:buFont typeface="Arial" charset="0"/>
              <a:buChar char="•"/>
            </a:pPr>
            <a:r>
              <a:rPr lang="da-DK" dirty="0">
                <a:latin typeface="Arial Unicode MS" charset="0"/>
                <a:ea typeface="Arial Unicode MS" charset="0"/>
                <a:cs typeface="Arial Unicode MS" charset="0"/>
              </a:rPr>
              <a:t>Den gennemsnitlige udgift pr. patient, herunder afvigelse fra regionsgennemsnittet</a:t>
            </a:r>
          </a:p>
          <a:p>
            <a:pPr lvl="1" eaLnBrk="0" hangingPunct="0">
              <a:buFont typeface="Arial" charset="0"/>
              <a:buChar char="•"/>
            </a:pPr>
            <a:r>
              <a:rPr lang="da-DK" dirty="0">
                <a:latin typeface="Arial Unicode MS" charset="0"/>
                <a:ea typeface="Arial Unicode MS" charset="0"/>
                <a:cs typeface="Arial Unicode MS" charset="0"/>
              </a:rPr>
              <a:t>Samt tilsvarende tal for region og landet som helhed</a:t>
            </a:r>
          </a:p>
          <a:p>
            <a:pPr lvl="1" eaLnBrk="0" hangingPunct="0">
              <a:buFont typeface="Arial" charset="0"/>
              <a:buChar char="•"/>
            </a:pPr>
            <a:r>
              <a:rPr lang="da-DK" dirty="0">
                <a:latin typeface="Arial Unicode MS" charset="0"/>
                <a:ea typeface="Arial Unicode MS" charset="0"/>
                <a:cs typeface="Arial Unicode MS" charset="0"/>
              </a:rPr>
              <a:t>Opdelt på de 2 specialer (51 og 62)</a:t>
            </a:r>
          </a:p>
          <a:p>
            <a:pPr lvl="1" eaLnBrk="0" hangingPunct="0">
              <a:buFont typeface="Arial" charset="0"/>
              <a:buChar char="•"/>
            </a:pPr>
            <a:r>
              <a:rPr lang="da-DK" dirty="0">
                <a:latin typeface="Arial Unicode MS" charset="0"/>
                <a:ea typeface="Arial Unicode MS" charset="0"/>
                <a:cs typeface="Arial Unicode MS" charset="0"/>
              </a:rPr>
              <a:t>Særskilt opgørelse vedr. gruppen Uden svært fysisk handicap med progressiv sygdom</a:t>
            </a:r>
          </a:p>
          <a:p>
            <a:pPr lvl="1" eaLnBrk="0" hangingPunct="0">
              <a:buFont typeface="Arial" charset="0"/>
              <a:buChar char="•"/>
            </a:pPr>
            <a:endParaRPr lang="da-DK" dirty="0">
              <a:latin typeface="Arial Unicode MS" charset="0"/>
              <a:ea typeface="Arial Unicode MS" charset="0"/>
              <a:cs typeface="Arial Unicode MS" charset="0"/>
            </a:endParaRPr>
          </a:p>
          <a:p>
            <a:pPr eaLnBrk="0" hangingPunct="0"/>
            <a:r>
              <a:rPr lang="da-DK" dirty="0">
                <a:ea typeface="Arial Unicode MS" charset="0"/>
                <a:cs typeface="Arial Unicode MS" charset="0"/>
              </a:rPr>
              <a:t> </a:t>
            </a:r>
          </a:p>
        </p:txBody>
      </p:sp>
    </p:spTree>
    <p:extLst>
      <p:ext uri="{BB962C8B-B14F-4D97-AF65-F5344CB8AC3E}">
        <p14:creationId xmlns:p14="http://schemas.microsoft.com/office/powerpoint/2010/main" val="3374459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el 1"/>
          <p:cNvSpPr>
            <a:spLocks noGrp="1"/>
          </p:cNvSpPr>
          <p:nvPr>
            <p:ph type="title"/>
          </p:nvPr>
        </p:nvSpPr>
        <p:spPr/>
        <p:txBody>
          <a:bodyPr/>
          <a:lstStyle/>
          <a:p>
            <a:pPr algn="ctr"/>
            <a:r>
              <a:rPr lang="da-DK" dirty="0">
                <a:ea typeface="Arial Unicode MS" charset="0"/>
                <a:cs typeface="Arial Unicode MS" charset="0"/>
              </a:rPr>
              <a:t>Undersøgelsesgrænser</a:t>
            </a:r>
          </a:p>
        </p:txBody>
      </p:sp>
      <p:sp>
        <p:nvSpPr>
          <p:cNvPr id="20482" name="Rektangel 2"/>
          <p:cNvSpPr>
            <a:spLocks noChangeArrowheads="1"/>
          </p:cNvSpPr>
          <p:nvPr/>
        </p:nvSpPr>
        <p:spPr bwMode="auto">
          <a:xfrm>
            <a:off x="611188" y="1557338"/>
            <a:ext cx="7921625" cy="5632311"/>
          </a:xfrm>
          <a:prstGeom prst="rect">
            <a:avLst/>
          </a:prstGeom>
          <a:noFill/>
          <a:ln w="9525">
            <a:noFill/>
            <a:miter lim="800000"/>
            <a:headEnd/>
            <a:tailEnd/>
          </a:ln>
        </p:spPr>
        <p:txBody>
          <a:bodyPr>
            <a:spAutoFit/>
          </a:bodyPr>
          <a:lstStyle/>
          <a:p>
            <a:pPr eaLnBrk="0" hangingPunct="0"/>
            <a:r>
              <a:rPr lang="da-DK" dirty="0">
                <a:ea typeface="Arial Unicode MS" charset="0"/>
                <a:cs typeface="Arial Unicode MS" charset="0"/>
              </a:rPr>
              <a:t>Hvornår skal klinikken indsende en redegørelse?</a:t>
            </a:r>
          </a:p>
          <a:p>
            <a:pPr eaLnBrk="0" hangingPunct="0"/>
            <a:endParaRPr lang="da-DK" dirty="0">
              <a:ea typeface="Arial Unicode MS" charset="0"/>
              <a:cs typeface="Arial Unicode MS" charset="0"/>
            </a:endParaRPr>
          </a:p>
          <a:p>
            <a:pPr lvl="1" eaLnBrk="0" hangingPunct="0">
              <a:buFont typeface="Arial" charset="0"/>
              <a:buChar char="•"/>
            </a:pPr>
            <a:r>
              <a:rPr lang="da-DK" dirty="0">
                <a:ea typeface="Arial Unicode MS" charset="0"/>
                <a:cs typeface="Arial Unicode MS" charset="0"/>
              </a:rPr>
              <a:t>Speciale 51: gennemsnit ekskl. afstandstillæg + 10% (</a:t>
            </a:r>
            <a:r>
              <a:rPr lang="da-DK" dirty="0" err="1">
                <a:ea typeface="Arial Unicode MS" charset="0"/>
                <a:cs typeface="Arial Unicode MS" charset="0"/>
              </a:rPr>
              <a:t>midlertigt</a:t>
            </a:r>
            <a:r>
              <a:rPr lang="da-DK" dirty="0">
                <a:ea typeface="Arial Unicode MS" charset="0"/>
                <a:cs typeface="Arial Unicode MS" charset="0"/>
              </a:rPr>
              <a:t>)</a:t>
            </a:r>
          </a:p>
          <a:p>
            <a:pPr lvl="1" eaLnBrk="0" hangingPunct="0">
              <a:buFont typeface="Arial" charset="0"/>
              <a:buChar char="•"/>
            </a:pPr>
            <a:endParaRPr lang="da-DK" dirty="0">
              <a:ea typeface="Arial Unicode MS" charset="0"/>
              <a:cs typeface="Arial Unicode MS" charset="0"/>
            </a:endParaRPr>
          </a:p>
          <a:p>
            <a:pPr lvl="1" eaLnBrk="0" hangingPunct="0">
              <a:buFont typeface="Arial" charset="0"/>
              <a:buChar char="•"/>
            </a:pPr>
            <a:r>
              <a:rPr lang="da-DK" dirty="0">
                <a:ea typeface="Arial Unicode MS" charset="0"/>
                <a:cs typeface="Arial Unicode MS" charset="0"/>
              </a:rPr>
              <a:t>Speciale 62: gennemsnit ekskl. afstandstillæg + 10%</a:t>
            </a:r>
          </a:p>
          <a:p>
            <a:pPr lvl="1" eaLnBrk="0" hangingPunct="0">
              <a:buFont typeface="Arial" charset="0"/>
              <a:buChar char="•"/>
            </a:pPr>
            <a:endParaRPr lang="da-DK" dirty="0">
              <a:ea typeface="Arial Unicode MS" charset="0"/>
              <a:cs typeface="Arial Unicode MS" charset="0"/>
            </a:endParaRPr>
          </a:p>
          <a:p>
            <a:pPr lvl="1" eaLnBrk="0" hangingPunct="0">
              <a:buFont typeface="Arial" charset="0"/>
              <a:buChar char="•"/>
            </a:pPr>
            <a:r>
              <a:rPr lang="da-DK" dirty="0">
                <a:ea typeface="Arial Unicode MS" charset="0"/>
                <a:cs typeface="Arial Unicode MS" charset="0"/>
              </a:rPr>
              <a:t>Inkl. alderskorrigeret afvigelse</a:t>
            </a:r>
          </a:p>
          <a:p>
            <a:pPr lvl="1" eaLnBrk="0" hangingPunct="0">
              <a:buFont typeface="Arial" charset="0"/>
              <a:buChar char="•"/>
            </a:pPr>
            <a:endParaRPr lang="da-DK" dirty="0">
              <a:ea typeface="Arial Unicode MS" charset="0"/>
              <a:cs typeface="Arial Unicode MS" charset="0"/>
            </a:endParaRPr>
          </a:p>
          <a:p>
            <a:pPr lvl="1" eaLnBrk="0" hangingPunct="0">
              <a:buFont typeface="Arial" charset="0"/>
              <a:buChar char="•"/>
            </a:pPr>
            <a:r>
              <a:rPr lang="da-DK" dirty="0">
                <a:ea typeface="Arial Unicode MS" charset="0"/>
                <a:cs typeface="Arial Unicode MS" charset="0"/>
              </a:rPr>
              <a:t>Mere end 4 Individuelle konsultationer (ydelse 0111)  i gennemsnit til patienter under speciale 62 uden svært fysisk handicap med progressiv sygdom</a:t>
            </a:r>
          </a:p>
          <a:p>
            <a:pPr lvl="1" eaLnBrk="0" hangingPunct="0"/>
            <a:endParaRPr lang="da-DK" dirty="0">
              <a:ea typeface="Arial Unicode MS" charset="0"/>
              <a:cs typeface="Arial Unicode MS" charset="0"/>
            </a:endParaRPr>
          </a:p>
          <a:p>
            <a:pPr lvl="1" eaLnBrk="0" hangingPunct="0"/>
            <a:endParaRPr lang="da-DK" dirty="0">
              <a:ea typeface="Arial Unicode MS" charset="0"/>
              <a:cs typeface="Arial Unicode MS" charset="0"/>
            </a:endParaRPr>
          </a:p>
          <a:p>
            <a:pPr lvl="1" eaLnBrk="0" hangingPunct="0"/>
            <a:endParaRPr lang="da-DK" dirty="0">
              <a:ea typeface="Arial Unicode MS" charset="0"/>
              <a:cs typeface="Arial Unicode MS" charset="0"/>
            </a:endParaRPr>
          </a:p>
        </p:txBody>
      </p:sp>
    </p:spTree>
    <p:extLst>
      <p:ext uri="{BB962C8B-B14F-4D97-AF65-F5344CB8AC3E}">
        <p14:creationId xmlns:p14="http://schemas.microsoft.com/office/powerpoint/2010/main" val="32826774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E09DCF-8D09-33E2-F259-A59C19CC9840}"/>
              </a:ext>
            </a:extLst>
          </p:cNvPr>
          <p:cNvSpPr>
            <a:spLocks noGrp="1"/>
          </p:cNvSpPr>
          <p:nvPr>
            <p:ph type="title"/>
          </p:nvPr>
        </p:nvSpPr>
        <p:spPr/>
        <p:txBody>
          <a:bodyPr/>
          <a:lstStyle/>
          <a:p>
            <a:r>
              <a:rPr lang="da-DK"/>
              <a:t>Information om udgiftsudvikling</a:t>
            </a:r>
          </a:p>
        </p:txBody>
      </p:sp>
      <p:sp>
        <p:nvSpPr>
          <p:cNvPr id="3" name="Pladsholder til indhold 2">
            <a:extLst>
              <a:ext uri="{FF2B5EF4-FFF2-40B4-BE49-F238E27FC236}">
                <a16:creationId xmlns:a16="http://schemas.microsoft.com/office/drawing/2014/main" id="{6FB2C309-CBD1-CA94-BE17-731572D1D176}"/>
              </a:ext>
            </a:extLst>
          </p:cNvPr>
          <p:cNvSpPr>
            <a:spLocks noGrp="1"/>
          </p:cNvSpPr>
          <p:nvPr>
            <p:ph idx="1"/>
          </p:nvPr>
        </p:nvSpPr>
        <p:spPr>
          <a:xfrm>
            <a:off x="781050" y="1340768"/>
            <a:ext cx="7566025" cy="4515520"/>
          </a:xfrm>
        </p:spPr>
        <p:txBody>
          <a:bodyPr/>
          <a:lstStyle/>
          <a:p>
            <a:pPr marL="0" indent="0">
              <a:buNone/>
            </a:pPr>
            <a:r>
              <a:rPr lang="da-DK" dirty="0"/>
              <a:t>Klinikkerne modtager månedlig kontrolstatistikker opgjort fra januar t.o.m. seneste måned i året. </a:t>
            </a:r>
          </a:p>
          <a:p>
            <a:pPr marL="0" indent="0">
              <a:buNone/>
            </a:pPr>
            <a:r>
              <a:rPr lang="da-DK" kern="100" dirty="0">
                <a:effectLst/>
                <a:latin typeface="Arial" panose="020B0604020202020204" pitchFamily="34" charset="0"/>
                <a:ea typeface="Arial" panose="020B0604020202020204" pitchFamily="34" charset="0"/>
                <a:cs typeface="Times New Roman" panose="02020603050405020304" pitchFamily="18" charset="0"/>
              </a:rPr>
              <a:t>Formålet er, at klinikkerne kan vurdere deres aktivitet i forhold til, </a:t>
            </a:r>
          </a:p>
          <a:p>
            <a:pPr marL="457200" indent="-457200">
              <a:buAutoNum type="arabicParenR"/>
            </a:pPr>
            <a:r>
              <a:rPr lang="da-DK" kern="100" dirty="0">
                <a:latin typeface="Arial" panose="020B0604020202020204" pitchFamily="34" charset="0"/>
                <a:ea typeface="Arial" panose="020B0604020202020204" pitchFamily="34" charset="0"/>
                <a:cs typeface="Times New Roman" panose="02020603050405020304" pitchFamily="18" charset="0"/>
              </a:rPr>
              <a:t>K</a:t>
            </a:r>
            <a:r>
              <a:rPr lang="da-DK" kern="100" dirty="0">
                <a:effectLst/>
                <a:latin typeface="Arial" panose="020B0604020202020204" pitchFamily="34" charset="0"/>
                <a:ea typeface="Arial" panose="020B0604020202020204" pitchFamily="34" charset="0"/>
                <a:cs typeface="Times New Roman" panose="02020603050405020304" pitchFamily="18" charset="0"/>
              </a:rPr>
              <a:t>linikkens egen kapacitet </a:t>
            </a:r>
          </a:p>
          <a:p>
            <a:pPr marL="457200" indent="-457200">
              <a:buAutoNum type="arabicParenR"/>
            </a:pPr>
            <a:r>
              <a:rPr lang="da-DK" kern="100" dirty="0">
                <a:effectLst/>
                <a:latin typeface="Arial" panose="020B0604020202020204" pitchFamily="34" charset="0"/>
                <a:ea typeface="Arial" panose="020B0604020202020204" pitchFamily="34" charset="0"/>
                <a:cs typeface="Times New Roman" panose="02020603050405020304" pitchFamily="18" charset="0"/>
              </a:rPr>
              <a:t>Aftaler på klinikken om fordeling af aktivitetsmuligheder inden for klinikkens kapacitet</a:t>
            </a:r>
          </a:p>
          <a:p>
            <a:pPr marL="457200" indent="-457200">
              <a:buAutoNum type="arabicParenR"/>
            </a:pPr>
            <a:r>
              <a:rPr lang="da-DK" kern="100" dirty="0">
                <a:latin typeface="Arial" panose="020B0604020202020204" pitchFamily="34" charset="0"/>
                <a:ea typeface="Arial" panose="020B0604020202020204" pitchFamily="34" charset="0"/>
                <a:cs typeface="Times New Roman" panose="02020603050405020304" pitchFamily="18" charset="0"/>
              </a:rPr>
              <a:t>K</a:t>
            </a:r>
            <a:r>
              <a:rPr lang="da-DK" kern="100" dirty="0">
                <a:effectLst/>
                <a:latin typeface="Arial" panose="020B0604020202020204" pitchFamily="34" charset="0"/>
                <a:ea typeface="Arial" panose="020B0604020202020204" pitchFamily="34" charset="0"/>
                <a:cs typeface="Times New Roman" panose="02020603050405020304" pitchFamily="18" charset="0"/>
              </a:rPr>
              <a:t>linikkens udgift pr. patient i forhold til regions-/landsgennemsnit og en evt. </a:t>
            </a:r>
            <a:r>
              <a:rPr lang="da-DK" kern="100" dirty="0" err="1">
                <a:effectLst/>
                <a:latin typeface="Arial" panose="020B0604020202020204" pitchFamily="34" charset="0"/>
                <a:ea typeface="Arial" panose="020B0604020202020204" pitchFamily="34" charset="0"/>
                <a:cs typeface="Times New Roman" panose="02020603050405020304" pitchFamily="18" charset="0"/>
              </a:rPr>
              <a:t>højestegrænse</a:t>
            </a:r>
            <a:endParaRPr lang="da-DK" kern="100" dirty="0">
              <a:effectLst/>
              <a:latin typeface="Arial" panose="020B0604020202020204" pitchFamily="34" charset="0"/>
              <a:ea typeface="Arial" panose="020B0604020202020204" pitchFamily="34" charset="0"/>
              <a:cs typeface="Times New Roman" panose="02020603050405020304" pitchFamily="18" charset="0"/>
            </a:endParaRPr>
          </a:p>
          <a:p>
            <a:pPr marL="0" indent="0">
              <a:buNone/>
            </a:pPr>
            <a:endParaRPr lang="da-DK" sz="1800" kern="1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6926113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1AD27-1668-0102-D9C4-3EA856C6BF16}"/>
              </a:ext>
            </a:extLst>
          </p:cNvPr>
          <p:cNvSpPr>
            <a:spLocks noGrp="1"/>
          </p:cNvSpPr>
          <p:nvPr>
            <p:ph type="title"/>
          </p:nvPr>
        </p:nvSpPr>
        <p:spPr/>
        <p:txBody>
          <a:bodyPr/>
          <a:lstStyle/>
          <a:p>
            <a:r>
              <a:rPr lang="da-DK"/>
              <a:t>Kontrolstatistik og </a:t>
            </a:r>
            <a:r>
              <a:rPr lang="da-DK" err="1"/>
              <a:t>højestegrænser</a:t>
            </a:r>
            <a:endParaRPr lang="da-DK"/>
          </a:p>
        </p:txBody>
      </p:sp>
      <p:sp>
        <p:nvSpPr>
          <p:cNvPr id="3" name="Pladsholder til indhold 2">
            <a:extLst>
              <a:ext uri="{FF2B5EF4-FFF2-40B4-BE49-F238E27FC236}">
                <a16:creationId xmlns:a16="http://schemas.microsoft.com/office/drawing/2014/main" id="{8EB5F06D-8352-823E-C1D9-EA2F4035AC7B}"/>
              </a:ext>
            </a:extLst>
          </p:cNvPr>
          <p:cNvSpPr>
            <a:spLocks noGrp="1"/>
          </p:cNvSpPr>
          <p:nvPr>
            <p:ph idx="1"/>
          </p:nvPr>
        </p:nvSpPr>
        <p:spPr/>
        <p:txBody>
          <a:bodyPr/>
          <a:lstStyle/>
          <a:p>
            <a:pPr marL="0" indent="0">
              <a:buNone/>
            </a:pPr>
            <a:endParaRPr lang="da-DK" sz="1800" kern="100" dirty="0">
              <a:effectLst/>
              <a:ea typeface="Arial" panose="020B0604020202020204" pitchFamily="34" charset="0"/>
              <a:cs typeface="Arial" panose="020B0604020202020204" pitchFamily="34" charset="0"/>
            </a:endParaRPr>
          </a:p>
          <a:p>
            <a:pPr marL="0" indent="0">
              <a:buNone/>
            </a:pPr>
            <a:r>
              <a:rPr lang="da-DK" sz="1800" kern="100" dirty="0">
                <a:effectLst/>
                <a:ea typeface="Arial" panose="020B0604020202020204" pitchFamily="34" charset="0"/>
                <a:cs typeface="Arial" panose="020B0604020202020204" pitchFamily="34" charset="0"/>
              </a:rPr>
              <a:t>OK 2024: Kontrolstatistikken indeholder</a:t>
            </a:r>
            <a:endParaRPr lang="da-DK" sz="1800" kern="100" dirty="0">
              <a:ea typeface="Arial" panose="020B0604020202020204" pitchFamily="34" charset="0"/>
              <a:cs typeface="Arial" panose="020B0604020202020204" pitchFamily="34" charset="0"/>
            </a:endParaRPr>
          </a:p>
          <a:p>
            <a:r>
              <a:rPr lang="da-DK" sz="1800" kern="100" dirty="0">
                <a:ea typeface="Arial" panose="020B0604020202020204" pitchFamily="34" charset="0"/>
                <a:cs typeface="Arial" panose="020B0604020202020204" pitchFamily="34" charset="0"/>
              </a:rPr>
              <a:t>B</a:t>
            </a:r>
            <a:r>
              <a:rPr lang="da-DK" sz="1800" kern="100" dirty="0">
                <a:effectLst/>
                <a:ea typeface="Arial" panose="020B0604020202020204" pitchFamily="34" charset="0"/>
                <a:cs typeface="Arial" panose="020B0604020202020204" pitchFamily="34" charset="0"/>
              </a:rPr>
              <a:t>eregning af betydningen af patienternes alderssammensætning på klinikken, som der skal tages hensyn til ved vurderingen af klinikkens ydelsesmønster.</a:t>
            </a:r>
          </a:p>
          <a:p>
            <a:pPr lvl="1"/>
            <a:r>
              <a:rPr lang="da-DK" sz="1400" kern="100" dirty="0">
                <a:ea typeface="Arial" panose="020B0604020202020204" pitchFamily="34" charset="0"/>
                <a:cs typeface="Arial" panose="020B0604020202020204" pitchFamily="34" charset="0"/>
              </a:rPr>
              <a:t>Den nye alderskorrigerede afvigelse vil fremover ligge til grund ved vurdering af, om undersøgelsesgrænsen er overskredet, og ved administration af en løbende </a:t>
            </a:r>
            <a:r>
              <a:rPr lang="da-DK" sz="1400" kern="100" dirty="0" err="1">
                <a:ea typeface="Arial" panose="020B0604020202020204" pitchFamily="34" charset="0"/>
                <a:cs typeface="Arial" panose="020B0604020202020204" pitchFamily="34" charset="0"/>
              </a:rPr>
              <a:t>højestegrænse</a:t>
            </a:r>
            <a:r>
              <a:rPr lang="da-DK" sz="1400" kern="100" dirty="0">
                <a:ea typeface="Arial" panose="020B0604020202020204" pitchFamily="34" charset="0"/>
                <a:cs typeface="Arial" panose="020B0604020202020204" pitchFamily="34" charset="0"/>
              </a:rPr>
              <a:t> . </a:t>
            </a:r>
            <a:r>
              <a:rPr lang="da-DK" sz="1400" kern="100">
                <a:ea typeface="Arial" panose="020B0604020202020204" pitchFamily="34" charset="0"/>
                <a:cs typeface="Arial" panose="020B0604020202020204" pitchFamily="34" charset="0"/>
              </a:rPr>
              <a:t>Vejledning om det her:</a:t>
            </a:r>
            <a:r>
              <a:rPr lang="da-DK" sz="1400" kern="100">
                <a:effectLst/>
                <a:ea typeface="Arial" panose="020B0604020202020204" pitchFamily="34" charset="0"/>
                <a:cs typeface="Arial" panose="020B0604020202020204" pitchFamily="34" charset="0"/>
              </a:rPr>
              <a:t> </a:t>
            </a:r>
            <a:r>
              <a:rPr lang="da-DK" sz="1400" dirty="0">
                <a:hlinkClick r:id="rId3"/>
              </a:rPr>
              <a:t>Kontrolstatistik og </a:t>
            </a:r>
            <a:r>
              <a:rPr lang="da-DK" sz="1400" dirty="0" err="1">
                <a:hlinkClick r:id="rId3"/>
              </a:rPr>
              <a:t>højestegrænse</a:t>
            </a:r>
            <a:endParaRPr lang="da-DK" sz="1400" kern="100" dirty="0">
              <a:effectLst/>
              <a:ea typeface="Arial" panose="020B0604020202020204" pitchFamily="34" charset="0"/>
              <a:cs typeface="Arial" panose="020B0604020202020204" pitchFamily="34" charset="0"/>
            </a:endParaRPr>
          </a:p>
          <a:p>
            <a:r>
              <a:rPr lang="da-DK" sz="1800" kern="100" dirty="0">
                <a:ea typeface="Arial" panose="020B0604020202020204" pitchFamily="34" charset="0"/>
                <a:cs typeface="Arial" panose="020B0604020202020204" pitchFamily="34" charset="0"/>
              </a:rPr>
              <a:t>Afstandstillægget holdes ude af beregningen af </a:t>
            </a:r>
            <a:r>
              <a:rPr lang="da-DK" sz="1800" kern="100" dirty="0" err="1">
                <a:ea typeface="Arial" panose="020B0604020202020204" pitchFamily="34" charset="0"/>
                <a:cs typeface="Arial" panose="020B0604020202020204" pitchFamily="34" charset="0"/>
              </a:rPr>
              <a:t>gns</a:t>
            </a:r>
            <a:r>
              <a:rPr lang="da-DK" sz="1800" kern="100" dirty="0">
                <a:ea typeface="Arial" panose="020B0604020202020204" pitchFamily="34" charset="0"/>
                <a:cs typeface="Arial" panose="020B0604020202020204" pitchFamily="34" charset="0"/>
              </a:rPr>
              <a:t>. udgift pr. patient</a:t>
            </a:r>
            <a:endParaRPr lang="da-DK" sz="1800" kern="100" dirty="0">
              <a:effectLst/>
              <a:ea typeface="Arial" panose="020B0604020202020204" pitchFamily="34" charset="0"/>
              <a:cs typeface="Times New Roman" panose="02020603050405020304" pitchFamily="18" charset="0"/>
            </a:endParaRPr>
          </a:p>
          <a:p>
            <a:r>
              <a:rPr lang="da-DK" sz="1800" dirty="0"/>
              <a:t>Afvigelser medfører </a:t>
            </a:r>
            <a:r>
              <a:rPr lang="da-DK" sz="1800" dirty="0" err="1"/>
              <a:t>højestegrænser</a:t>
            </a:r>
            <a:r>
              <a:rPr lang="da-DK" sz="1800" dirty="0"/>
              <a:t> og ikke henstillinger</a:t>
            </a:r>
          </a:p>
          <a:p>
            <a:r>
              <a:rPr lang="da-DK" sz="1800" dirty="0"/>
              <a:t>Nye pålagte </a:t>
            </a:r>
            <a:r>
              <a:rPr lang="da-DK" sz="1800" dirty="0" err="1"/>
              <a:t>højestegrænser</a:t>
            </a:r>
            <a:r>
              <a:rPr lang="da-DK" sz="1800" dirty="0"/>
              <a:t> vil være gældende indtil klinikken i 3 år i træk har ligget under grænsen</a:t>
            </a:r>
          </a:p>
          <a:p>
            <a:endParaRPr lang="da-DK" sz="1800" dirty="0"/>
          </a:p>
          <a:p>
            <a:pPr marL="0" indent="0">
              <a:buNone/>
            </a:pPr>
            <a:r>
              <a:rPr lang="da-DK" sz="1800" dirty="0"/>
              <a:t>Nye </a:t>
            </a:r>
            <a:r>
              <a:rPr lang="da-DK" sz="1800" dirty="0" err="1"/>
              <a:t>højestegrænser</a:t>
            </a:r>
            <a:r>
              <a:rPr lang="da-DK" sz="1800" dirty="0"/>
              <a:t> vil altid følge kalenderåret</a:t>
            </a:r>
          </a:p>
          <a:p>
            <a:endParaRPr lang="da-DK" dirty="0"/>
          </a:p>
        </p:txBody>
      </p:sp>
    </p:spTree>
    <p:extLst>
      <p:ext uri="{BB962C8B-B14F-4D97-AF65-F5344CB8AC3E}">
        <p14:creationId xmlns:p14="http://schemas.microsoft.com/office/powerpoint/2010/main" val="2288647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el 1"/>
          <p:cNvSpPr>
            <a:spLocks noGrp="1"/>
          </p:cNvSpPr>
          <p:nvPr>
            <p:ph type="title"/>
          </p:nvPr>
        </p:nvSpPr>
        <p:spPr/>
        <p:txBody>
          <a:bodyPr/>
          <a:lstStyle/>
          <a:p>
            <a:pPr algn="ctr"/>
            <a:r>
              <a:rPr lang="da-DK" dirty="0">
                <a:ea typeface="Arial Unicode MS" charset="0"/>
                <a:cs typeface="Arial Unicode MS" charset="0"/>
              </a:rPr>
              <a:t>Klinikkens kontrolstatistik og redegørelse</a:t>
            </a:r>
          </a:p>
        </p:txBody>
      </p:sp>
      <p:sp>
        <p:nvSpPr>
          <p:cNvPr id="21506" name="Rektangel 2"/>
          <p:cNvSpPr>
            <a:spLocks noChangeArrowheads="1"/>
          </p:cNvSpPr>
          <p:nvPr/>
        </p:nvSpPr>
        <p:spPr bwMode="auto">
          <a:xfrm>
            <a:off x="539552" y="1538288"/>
            <a:ext cx="7632700" cy="4154984"/>
          </a:xfrm>
          <a:prstGeom prst="rect">
            <a:avLst/>
          </a:prstGeom>
          <a:noFill/>
          <a:ln w="9525">
            <a:noFill/>
            <a:miter lim="800000"/>
            <a:headEnd/>
            <a:tailEnd/>
          </a:ln>
        </p:spPr>
        <p:txBody>
          <a:bodyPr>
            <a:spAutoFit/>
          </a:bodyPr>
          <a:lstStyle/>
          <a:p>
            <a:pPr marL="342900" indent="-342900" eaLnBrk="0" hangingPunct="0">
              <a:buFont typeface="Arial" panose="020B0604020202020204" pitchFamily="34" charset="0"/>
              <a:buChar char="•"/>
            </a:pPr>
            <a:r>
              <a:rPr lang="da-DK" dirty="0">
                <a:ea typeface="Arial Unicode MS" charset="0"/>
                <a:cs typeface="Arial Unicode MS" charset="0"/>
              </a:rPr>
              <a:t>Kontrolstatistikken er økonomistyring, men der skal også være en faglig vurdering</a:t>
            </a:r>
          </a:p>
          <a:p>
            <a:pPr marL="342900" indent="-342900" eaLnBrk="0" hangingPunct="0">
              <a:buFont typeface="Arial" panose="020B0604020202020204" pitchFamily="34" charset="0"/>
              <a:buChar char="•"/>
            </a:pPr>
            <a:r>
              <a:rPr lang="da-DK" dirty="0">
                <a:ea typeface="Arial Unicode MS" charset="0"/>
                <a:cs typeface="Arial Unicode MS" charset="0"/>
              </a:rPr>
              <a:t>Derfor bliver klinikejer bedt om at sende en redegørelse, hvis klinikken på et af specialerne eller begge overstiger undersøgelsesgrænserne</a:t>
            </a:r>
          </a:p>
          <a:p>
            <a:pPr marL="342900" indent="-342900" eaLnBrk="0" hangingPunct="0">
              <a:buFont typeface="Arial" panose="020B0604020202020204" pitchFamily="34" charset="0"/>
              <a:buChar char="•"/>
            </a:pPr>
            <a:r>
              <a:rPr lang="da-DK" dirty="0">
                <a:ea typeface="Arial Unicode MS" charset="0"/>
                <a:cs typeface="Arial Unicode MS" charset="0"/>
              </a:rPr>
              <a:t>Redegørelsen bør fokusere på, om patientsammensætningen på klinikken afviger fra regionsgennemsnittet og dermed kan begrunde en afvigelse fra den gennemsnitlige udgift pr. patient i regionen.</a:t>
            </a:r>
          </a:p>
          <a:p>
            <a:pPr eaLnBrk="0" hangingPunct="0">
              <a:buFont typeface="Arial" charset="0"/>
              <a:buChar char="•"/>
            </a:pPr>
            <a:endParaRPr lang="da-DK" dirty="0">
              <a:ea typeface="Arial Unicode MS" charset="0"/>
              <a:cs typeface="Arial Unicode MS" charset="0"/>
            </a:endParaRPr>
          </a:p>
        </p:txBody>
      </p:sp>
    </p:spTree>
    <p:extLst>
      <p:ext uri="{BB962C8B-B14F-4D97-AF65-F5344CB8AC3E}">
        <p14:creationId xmlns:p14="http://schemas.microsoft.com/office/powerpoint/2010/main" val="6110845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el 1"/>
          <p:cNvSpPr>
            <a:spLocks noGrp="1"/>
          </p:cNvSpPr>
          <p:nvPr>
            <p:ph type="title"/>
          </p:nvPr>
        </p:nvSpPr>
        <p:spPr/>
        <p:txBody>
          <a:bodyPr/>
          <a:lstStyle/>
          <a:p>
            <a:r>
              <a:rPr lang="da-DK" dirty="0">
                <a:ea typeface="Arial Unicode MS" charset="0"/>
                <a:cs typeface="Arial Unicode MS" charset="0"/>
              </a:rPr>
              <a:t>Redegørelsen til regionen</a:t>
            </a:r>
            <a:endParaRPr lang="da-DK" dirty="0">
              <a:cs typeface="Arial" charset="0"/>
            </a:endParaRPr>
          </a:p>
        </p:txBody>
      </p:sp>
      <p:sp>
        <p:nvSpPr>
          <p:cNvPr id="22530" name="Rektangel 2"/>
          <p:cNvSpPr>
            <a:spLocks noChangeArrowheads="1"/>
          </p:cNvSpPr>
          <p:nvPr/>
        </p:nvSpPr>
        <p:spPr bwMode="auto">
          <a:xfrm>
            <a:off x="611560" y="1700808"/>
            <a:ext cx="7559675" cy="3083921"/>
          </a:xfrm>
          <a:prstGeom prst="rect">
            <a:avLst/>
          </a:prstGeom>
          <a:noFill/>
          <a:ln w="9525">
            <a:noFill/>
            <a:miter lim="800000"/>
            <a:headEnd/>
            <a:tailEnd/>
          </a:ln>
        </p:spPr>
        <p:txBody>
          <a:bodyPr>
            <a:spAutoFit/>
          </a:bodyPr>
          <a:lstStyle/>
          <a:p>
            <a:pPr eaLnBrk="0" hangingPunct="0">
              <a:lnSpc>
                <a:spcPct val="90000"/>
              </a:lnSpc>
              <a:buFont typeface="Arial" charset="0"/>
              <a:buChar char="•"/>
            </a:pPr>
            <a:r>
              <a:rPr lang="da-DK" dirty="0">
                <a:ea typeface="Arial Unicode MS" charset="0"/>
                <a:cs typeface="Arial Unicode MS" charset="0"/>
              </a:rPr>
              <a:t>Er mine patienter gennemsnitspatienter?</a:t>
            </a:r>
          </a:p>
          <a:p>
            <a:pPr lvl="1" eaLnBrk="0" hangingPunct="0">
              <a:lnSpc>
                <a:spcPct val="90000"/>
              </a:lnSpc>
              <a:buFont typeface="Arial" charset="0"/>
              <a:buChar char="•"/>
            </a:pPr>
            <a:r>
              <a:rPr lang="da-DK" dirty="0">
                <a:ea typeface="Arial Unicode MS" charset="0"/>
                <a:cs typeface="Arial Unicode MS" charset="0"/>
              </a:rPr>
              <a:t>Diagnoser</a:t>
            </a:r>
          </a:p>
          <a:p>
            <a:pPr lvl="1" eaLnBrk="0" hangingPunct="0">
              <a:lnSpc>
                <a:spcPct val="90000"/>
              </a:lnSpc>
              <a:buFont typeface="Arial" charset="0"/>
              <a:buChar char="•"/>
            </a:pPr>
            <a:r>
              <a:rPr lang="da-DK" dirty="0">
                <a:ea typeface="Arial Unicode MS" charset="0"/>
                <a:cs typeface="Arial Unicode MS" charset="0"/>
              </a:rPr>
              <a:t>Aldersfordeling</a:t>
            </a:r>
          </a:p>
          <a:p>
            <a:pPr lvl="1" eaLnBrk="0" hangingPunct="0">
              <a:lnSpc>
                <a:spcPct val="90000"/>
              </a:lnSpc>
              <a:buFont typeface="Arial" charset="0"/>
              <a:buChar char="•"/>
            </a:pPr>
            <a:r>
              <a:rPr lang="da-DK" dirty="0">
                <a:ea typeface="Arial Unicode MS" charset="0"/>
                <a:cs typeface="Arial Unicode MS" charset="0"/>
              </a:rPr>
              <a:t>Hjemmebehandling (afstandstillæg udgår)</a:t>
            </a:r>
          </a:p>
          <a:p>
            <a:pPr lvl="1" eaLnBrk="0" hangingPunct="0">
              <a:lnSpc>
                <a:spcPct val="90000"/>
              </a:lnSpc>
              <a:buFont typeface="Arial" charset="0"/>
              <a:buChar char="•"/>
            </a:pPr>
            <a:r>
              <a:rPr lang="da-DK" dirty="0">
                <a:ea typeface="Arial Unicode MS" charset="0"/>
                <a:cs typeface="Arial Unicode MS" charset="0"/>
              </a:rPr>
              <a:t>Speciale 62: fordeling mellem de 2 patientgrupper</a:t>
            </a:r>
          </a:p>
          <a:p>
            <a:pPr eaLnBrk="0" hangingPunct="0">
              <a:lnSpc>
                <a:spcPct val="90000"/>
              </a:lnSpc>
              <a:buFont typeface="Arial" charset="0"/>
              <a:buChar char="•"/>
            </a:pPr>
            <a:r>
              <a:rPr lang="da-DK" dirty="0">
                <a:ea typeface="Arial Unicode MS" charset="0"/>
                <a:cs typeface="Arial Unicode MS" charset="0"/>
              </a:rPr>
              <a:t>Bilag 2 i overenskomsterne, vejledning</a:t>
            </a:r>
          </a:p>
          <a:p>
            <a:pPr eaLnBrk="0" hangingPunct="0">
              <a:lnSpc>
                <a:spcPct val="90000"/>
              </a:lnSpc>
              <a:buFont typeface="Arial" charset="0"/>
              <a:buChar char="•"/>
            </a:pPr>
            <a:r>
              <a:rPr lang="da-DK" dirty="0">
                <a:ea typeface="Arial Unicode MS" charset="0"/>
                <a:cs typeface="Arial Unicode MS" charset="0"/>
              </a:rPr>
              <a:t>Ejer kan bede den enkelte lejer om at bidrage til redegørelsen</a:t>
            </a:r>
          </a:p>
          <a:p>
            <a:pPr eaLnBrk="0" hangingPunct="0">
              <a:lnSpc>
                <a:spcPct val="90000"/>
              </a:lnSpc>
            </a:pPr>
            <a:endParaRPr lang="da-DK" dirty="0">
              <a:ea typeface="Arial Unicode MS" charset="0"/>
              <a:cs typeface="Arial Unicode MS" charset="0"/>
            </a:endParaRPr>
          </a:p>
        </p:txBody>
      </p:sp>
    </p:spTree>
    <p:extLst>
      <p:ext uri="{BB962C8B-B14F-4D97-AF65-F5344CB8AC3E}">
        <p14:creationId xmlns:p14="http://schemas.microsoft.com/office/powerpoint/2010/main" val="15719092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309FF-0A68-7C37-52E8-8737640DCB98}"/>
            </a:ext>
          </a:extLst>
        </p:cNvPr>
        <p:cNvGrpSpPr/>
        <p:nvPr/>
      </p:nvGrpSpPr>
      <p:grpSpPr>
        <a:xfrm>
          <a:off x="0" y="0"/>
          <a:ext cx="0" cy="0"/>
          <a:chOff x="0" y="0"/>
          <a:chExt cx="0" cy="0"/>
        </a:xfrm>
      </p:grpSpPr>
      <p:sp>
        <p:nvSpPr>
          <p:cNvPr id="22529" name="Titel 1">
            <a:extLst>
              <a:ext uri="{FF2B5EF4-FFF2-40B4-BE49-F238E27FC236}">
                <a16:creationId xmlns:a16="http://schemas.microsoft.com/office/drawing/2014/main" id="{687EFBF6-FE30-5F19-17C7-A440C495027A}"/>
              </a:ext>
            </a:extLst>
          </p:cNvPr>
          <p:cNvSpPr>
            <a:spLocks noGrp="1"/>
          </p:cNvSpPr>
          <p:nvPr>
            <p:ph type="title"/>
          </p:nvPr>
        </p:nvSpPr>
        <p:spPr/>
        <p:txBody>
          <a:bodyPr/>
          <a:lstStyle/>
          <a:p>
            <a:r>
              <a:rPr lang="da-DK" dirty="0" err="1">
                <a:ea typeface="Arial Unicode MS" charset="0"/>
                <a:cs typeface="Arial Unicode MS" charset="0"/>
              </a:rPr>
              <a:t>Højestegrænse</a:t>
            </a:r>
            <a:endParaRPr lang="da-DK" dirty="0">
              <a:cs typeface="Arial" charset="0"/>
            </a:endParaRPr>
          </a:p>
        </p:txBody>
      </p:sp>
      <p:sp>
        <p:nvSpPr>
          <p:cNvPr id="22530" name="Rektangel 2">
            <a:extLst>
              <a:ext uri="{FF2B5EF4-FFF2-40B4-BE49-F238E27FC236}">
                <a16:creationId xmlns:a16="http://schemas.microsoft.com/office/drawing/2014/main" id="{B4DA3779-0A25-75BB-C7D8-8023B81D5A7E}"/>
              </a:ext>
            </a:extLst>
          </p:cNvPr>
          <p:cNvSpPr>
            <a:spLocks noChangeArrowheads="1"/>
          </p:cNvSpPr>
          <p:nvPr/>
        </p:nvSpPr>
        <p:spPr bwMode="auto">
          <a:xfrm>
            <a:off x="611560" y="1700808"/>
            <a:ext cx="7559675" cy="2419124"/>
          </a:xfrm>
          <a:prstGeom prst="rect">
            <a:avLst/>
          </a:prstGeom>
          <a:noFill/>
          <a:ln w="9525">
            <a:noFill/>
            <a:miter lim="800000"/>
            <a:headEnd/>
            <a:tailEnd/>
          </a:ln>
        </p:spPr>
        <p:txBody>
          <a:bodyPr>
            <a:spAutoFit/>
          </a:bodyPr>
          <a:lstStyle/>
          <a:p>
            <a:pPr eaLnBrk="0" hangingPunct="0">
              <a:lnSpc>
                <a:spcPct val="90000"/>
              </a:lnSpc>
              <a:buFont typeface="Arial" charset="0"/>
              <a:buChar char="•"/>
            </a:pPr>
            <a:r>
              <a:rPr lang="da-DK" dirty="0">
                <a:ea typeface="Arial Unicode MS" charset="0"/>
                <a:cs typeface="Arial Unicode MS" charset="0"/>
              </a:rPr>
              <a:t>Fastsættes på klinikniveau</a:t>
            </a:r>
          </a:p>
          <a:p>
            <a:pPr eaLnBrk="0" hangingPunct="0">
              <a:lnSpc>
                <a:spcPct val="90000"/>
              </a:lnSpc>
              <a:buFont typeface="Arial" charset="0"/>
              <a:buChar char="•"/>
            </a:pPr>
            <a:r>
              <a:rPr lang="da-DK" dirty="0">
                <a:ea typeface="Arial Unicode MS" charset="0"/>
                <a:cs typeface="Arial Unicode MS" charset="0"/>
              </a:rPr>
              <a:t>Klinikejer er ansvarlig overfor regionen</a:t>
            </a:r>
          </a:p>
          <a:p>
            <a:pPr eaLnBrk="0" hangingPunct="0">
              <a:lnSpc>
                <a:spcPct val="90000"/>
              </a:lnSpc>
              <a:buFont typeface="Arial" charset="0"/>
              <a:buChar char="•"/>
            </a:pPr>
            <a:r>
              <a:rPr lang="da-DK" dirty="0">
                <a:ea typeface="Arial Unicode MS" charset="0"/>
                <a:cs typeface="Arial Unicode MS" charset="0"/>
              </a:rPr>
              <a:t>Anbefalet standardkontrakt, som klinikejer bør indgå med de enkelte lejere (og sig selv) om overholdelse af </a:t>
            </a:r>
            <a:r>
              <a:rPr lang="da-DK" dirty="0" err="1">
                <a:ea typeface="Arial Unicode MS" charset="0"/>
                <a:cs typeface="Arial Unicode MS" charset="0"/>
              </a:rPr>
              <a:t>højestegrænsen</a:t>
            </a:r>
            <a:endParaRPr lang="da-DK" dirty="0">
              <a:ea typeface="Arial Unicode MS" charset="0"/>
              <a:cs typeface="Arial Unicode MS" charset="0"/>
            </a:endParaRPr>
          </a:p>
          <a:p>
            <a:pPr eaLnBrk="0" hangingPunct="0">
              <a:lnSpc>
                <a:spcPct val="90000"/>
              </a:lnSpc>
              <a:buFont typeface="Arial" charset="0"/>
              <a:buChar char="•"/>
            </a:pPr>
            <a:r>
              <a:rPr lang="da-DK" dirty="0">
                <a:hlinkClick r:id="rId2"/>
              </a:rPr>
              <a:t>Kontrolstatistik og </a:t>
            </a:r>
            <a:r>
              <a:rPr lang="da-DK" dirty="0" err="1">
                <a:hlinkClick r:id="rId2"/>
              </a:rPr>
              <a:t>højestegrænse</a:t>
            </a:r>
            <a:endParaRPr lang="da-DK" dirty="0">
              <a:ea typeface="Arial Unicode MS" charset="0"/>
              <a:cs typeface="Arial Unicode MS" charset="0"/>
            </a:endParaRPr>
          </a:p>
          <a:p>
            <a:pPr eaLnBrk="0" hangingPunct="0">
              <a:lnSpc>
                <a:spcPct val="90000"/>
              </a:lnSpc>
            </a:pPr>
            <a:endParaRPr lang="da-DK" dirty="0">
              <a:ea typeface="Arial Unicode MS" charset="0"/>
              <a:cs typeface="Arial Unicode MS" charset="0"/>
            </a:endParaRPr>
          </a:p>
        </p:txBody>
      </p:sp>
    </p:spTree>
    <p:extLst>
      <p:ext uri="{BB962C8B-B14F-4D97-AF65-F5344CB8AC3E}">
        <p14:creationId xmlns:p14="http://schemas.microsoft.com/office/powerpoint/2010/main" val="412298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da-DK" altLang="da-DK"/>
              <a:t>Læs mere om OK</a:t>
            </a:r>
          </a:p>
        </p:txBody>
      </p:sp>
      <p:sp>
        <p:nvSpPr>
          <p:cNvPr id="39939" name="Rectangle 3"/>
          <p:cNvSpPr>
            <a:spLocks noGrp="1" noChangeArrowheads="1"/>
          </p:cNvSpPr>
          <p:nvPr>
            <p:ph type="body" idx="1"/>
          </p:nvPr>
        </p:nvSpPr>
        <p:spPr/>
        <p:txBody>
          <a:bodyPr/>
          <a:lstStyle/>
          <a:p>
            <a:pPr eaLnBrk="1" hangingPunct="1"/>
            <a:r>
              <a:rPr lang="da-DK" altLang="da-DK" dirty="0"/>
              <a:t>Se under rådgivning og regler/overenskomster på </a:t>
            </a:r>
            <a:r>
              <a:rPr lang="da-DK" altLang="da-DK" dirty="0" err="1"/>
              <a:t>praksisområdet</a:t>
            </a:r>
            <a:r>
              <a:rPr lang="da-DK" altLang="da-DK" dirty="0"/>
              <a:t>, </a:t>
            </a:r>
            <a:r>
              <a:rPr lang="da-DK" altLang="da-DK"/>
              <a:t>f.eks.:</a:t>
            </a:r>
            <a:endParaRPr lang="da-DK" altLang="da-DK" dirty="0"/>
          </a:p>
          <a:p>
            <a:pPr lvl="1" eaLnBrk="1" hangingPunct="1"/>
            <a:r>
              <a:rPr lang="da-DK" altLang="da-DK" dirty="0"/>
              <a:t>Overenskomster</a:t>
            </a:r>
          </a:p>
          <a:p>
            <a:pPr lvl="1" eaLnBrk="1" hangingPunct="1"/>
            <a:r>
              <a:rPr lang="da-DK" altLang="da-DK" dirty="0"/>
              <a:t>Vejledning om brug af kapacitet</a:t>
            </a:r>
          </a:p>
          <a:p>
            <a:pPr lvl="1" eaLnBrk="1" hangingPunct="1"/>
            <a:r>
              <a:rPr lang="da-DK" altLang="da-DK" dirty="0"/>
              <a:t>Særligt om vederlagsfri fysioterapi</a:t>
            </a:r>
          </a:p>
          <a:p>
            <a:pPr lvl="1" eaLnBrk="1" hangingPunct="1"/>
            <a:r>
              <a:rPr lang="da-DK" altLang="da-DK" dirty="0"/>
              <a:t>Udgiftsudvikling i forhold til ramme</a:t>
            </a:r>
          </a:p>
          <a:p>
            <a:pPr lvl="1" eaLnBrk="1" hangingPunct="1"/>
            <a:r>
              <a:rPr lang="da-DK" altLang="da-DK" dirty="0"/>
              <a:t>Ventelister</a:t>
            </a:r>
          </a:p>
          <a:p>
            <a:pPr lvl="1" eaLnBrk="1" hangingPunct="1"/>
            <a:r>
              <a:rPr lang="da-DK" altLang="da-DK" dirty="0"/>
              <a:t>Private ydelser</a:t>
            </a:r>
          </a:p>
        </p:txBody>
      </p:sp>
    </p:spTree>
    <p:extLst>
      <p:ext uri="{BB962C8B-B14F-4D97-AF65-F5344CB8AC3E}">
        <p14:creationId xmlns:p14="http://schemas.microsoft.com/office/powerpoint/2010/main" val="2301786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A55D7F-B968-83AB-8D85-87C6EBB8C6AB}"/>
              </a:ext>
            </a:extLst>
          </p:cNvPr>
          <p:cNvSpPr>
            <a:spLocks noGrp="1"/>
          </p:cNvSpPr>
          <p:nvPr>
            <p:ph type="title"/>
          </p:nvPr>
        </p:nvSpPr>
        <p:spPr/>
        <p:txBody>
          <a:bodyPr/>
          <a:lstStyle/>
          <a:p>
            <a:r>
              <a:rPr lang="da-DK"/>
              <a:t>Styring</a:t>
            </a:r>
          </a:p>
        </p:txBody>
      </p:sp>
      <p:sp>
        <p:nvSpPr>
          <p:cNvPr id="3" name="Pladsholder til indhold 2">
            <a:extLst>
              <a:ext uri="{FF2B5EF4-FFF2-40B4-BE49-F238E27FC236}">
                <a16:creationId xmlns:a16="http://schemas.microsoft.com/office/drawing/2014/main" id="{36F4CA79-2390-8379-ABAB-D02886C92F9F}"/>
              </a:ext>
            </a:extLst>
          </p:cNvPr>
          <p:cNvSpPr>
            <a:spLocks noGrp="1"/>
          </p:cNvSpPr>
          <p:nvPr>
            <p:ph idx="1"/>
          </p:nvPr>
        </p:nvSpPr>
        <p:spPr/>
        <p:txBody>
          <a:bodyPr/>
          <a:lstStyle/>
          <a:p>
            <a:pPr marL="0" indent="0">
              <a:buNone/>
            </a:pPr>
            <a:r>
              <a:rPr lang="da-DK" dirty="0"/>
              <a:t>Knækgrænsemodel</a:t>
            </a:r>
          </a:p>
          <a:p>
            <a:pPr marL="0" indent="0">
              <a:buNone/>
            </a:pPr>
            <a:endParaRPr lang="da-DK" dirty="0"/>
          </a:p>
          <a:p>
            <a:r>
              <a:rPr lang="da-DK" sz="1800" kern="100" dirty="0">
                <a:effectLst/>
                <a:latin typeface="Arial" panose="020B0604020202020204" pitchFamily="34" charset="0"/>
                <a:ea typeface="Arial" panose="020B0604020202020204" pitchFamily="34" charset="0"/>
                <a:cs typeface="Times New Roman" panose="02020603050405020304" pitchFamily="18" charset="0"/>
              </a:rPr>
              <a:t>Hvis klinikken overskrider sin samlede kapacitet (klinikkens såkaldte knækgrænse), reducerer regionen sin udbetaling af tilskud vedrørende overskridelsen med 40% for det pågældende speciale. </a:t>
            </a:r>
          </a:p>
          <a:p>
            <a:r>
              <a:rPr lang="da-DK" sz="1800" kern="100" dirty="0">
                <a:effectLst/>
                <a:latin typeface="Arial" panose="020B0604020202020204" pitchFamily="34" charset="0"/>
                <a:ea typeface="Arial" panose="020B0604020202020204" pitchFamily="34" charset="0"/>
                <a:cs typeface="Times New Roman" panose="02020603050405020304" pitchFamily="18" charset="0"/>
              </a:rPr>
              <a:t>Reduktionen sker forholdsmæssigt mellem alle ydere på klinikken med samme procent i forhold de beløb, der den pågældende måned skal afregnes på de enkelte ydernumre på klinikken. </a:t>
            </a:r>
          </a:p>
          <a:p>
            <a:r>
              <a:rPr lang="da-DK" sz="1800" kern="100" dirty="0">
                <a:effectLst/>
                <a:latin typeface="Arial" panose="020B0604020202020204" pitchFamily="34" charset="0"/>
                <a:ea typeface="Arial" panose="020B0604020202020204" pitchFamily="34" charset="0"/>
                <a:cs typeface="Times New Roman" panose="02020603050405020304" pitchFamily="18" charset="0"/>
              </a:rPr>
              <a:t>På begge specialer udgør reduktionen 40% af klinikkens offentlige tilskud  ud over klinikkens kapacitet (knækgrænse) på specialet.</a:t>
            </a:r>
          </a:p>
          <a:p>
            <a:r>
              <a:rPr lang="da-DK" sz="1800" kern="100" dirty="0">
                <a:latin typeface="Arial" panose="020B0604020202020204" pitchFamily="34" charset="0"/>
                <a:ea typeface="Arial" panose="020B0604020202020204" pitchFamily="34" charset="0"/>
                <a:cs typeface="Times New Roman" panose="02020603050405020304" pitchFamily="18" charset="0"/>
              </a:rPr>
              <a:t>Klinikken får månedligt en ”knækgrænse-opgørelse”</a:t>
            </a:r>
          </a:p>
          <a:p>
            <a:pPr marL="0" indent="0">
              <a:buNone/>
            </a:pPr>
            <a:endParaRPr lang="da-DK" dirty="0"/>
          </a:p>
        </p:txBody>
      </p:sp>
    </p:spTree>
    <p:extLst>
      <p:ext uri="{BB962C8B-B14F-4D97-AF65-F5344CB8AC3E}">
        <p14:creationId xmlns:p14="http://schemas.microsoft.com/office/powerpoint/2010/main" val="2871080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A55D7F-B968-83AB-8D85-87C6EBB8C6AB}"/>
              </a:ext>
            </a:extLst>
          </p:cNvPr>
          <p:cNvSpPr>
            <a:spLocks noGrp="1"/>
          </p:cNvSpPr>
          <p:nvPr>
            <p:ph type="title"/>
          </p:nvPr>
        </p:nvSpPr>
        <p:spPr/>
        <p:txBody>
          <a:bodyPr/>
          <a:lstStyle/>
          <a:p>
            <a:r>
              <a:rPr lang="da-DK"/>
              <a:t>Styring</a:t>
            </a:r>
          </a:p>
        </p:txBody>
      </p:sp>
      <p:sp>
        <p:nvSpPr>
          <p:cNvPr id="3" name="Pladsholder til indhold 2">
            <a:extLst>
              <a:ext uri="{FF2B5EF4-FFF2-40B4-BE49-F238E27FC236}">
                <a16:creationId xmlns:a16="http://schemas.microsoft.com/office/drawing/2014/main" id="{36F4CA79-2390-8379-ABAB-D02886C92F9F}"/>
              </a:ext>
            </a:extLst>
          </p:cNvPr>
          <p:cNvSpPr>
            <a:spLocks noGrp="1"/>
          </p:cNvSpPr>
          <p:nvPr>
            <p:ph idx="1"/>
          </p:nvPr>
        </p:nvSpPr>
        <p:spPr/>
        <p:txBody>
          <a:bodyPr/>
          <a:lstStyle/>
          <a:p>
            <a:pPr marL="0" indent="0">
              <a:buNone/>
            </a:pPr>
            <a:r>
              <a:rPr lang="da-DK" dirty="0"/>
              <a:t>Eksempel på ”knækreduktion”</a:t>
            </a:r>
          </a:p>
          <a:p>
            <a:r>
              <a:rPr lang="da-DK" sz="1800" kern="100" dirty="0">
                <a:effectLst/>
                <a:latin typeface="Arial" panose="020B0604020202020204" pitchFamily="34" charset="0"/>
                <a:ea typeface="Arial" panose="020B0604020202020204" pitchFamily="34" charset="0"/>
                <a:cs typeface="Times New Roman" panose="02020603050405020304" pitchFamily="18" charset="0"/>
              </a:rPr>
              <a:t>Klinikken har en samlet kapacitet på 1.570.000 kr. på speciale 62 svarende til 1,42 kapaciteter af 1.106.053 kr. i 2025-niveau</a:t>
            </a:r>
          </a:p>
          <a:p>
            <a:r>
              <a:rPr lang="da-DK" sz="1800" kern="100" dirty="0">
                <a:latin typeface="Arial" panose="020B0604020202020204" pitchFamily="34" charset="0"/>
                <a:ea typeface="Arial" panose="020B0604020202020204" pitchFamily="34" charset="0"/>
                <a:cs typeface="Times New Roman" panose="02020603050405020304" pitchFamily="18" charset="0"/>
              </a:rPr>
              <a:t>Klinikken har 2 fysioterapeuter med ydernummer, der fra januar til november har afregnet for samlet 1.500.000 </a:t>
            </a:r>
            <a:r>
              <a:rPr lang="da-DK" sz="1800" kern="100" dirty="0" err="1">
                <a:latin typeface="Arial" panose="020B0604020202020204" pitchFamily="34" charset="0"/>
                <a:ea typeface="Arial" panose="020B0604020202020204" pitchFamily="34" charset="0"/>
                <a:cs typeface="Times New Roman" panose="02020603050405020304" pitchFamily="18" charset="0"/>
              </a:rPr>
              <a:t>kr</a:t>
            </a:r>
            <a:endParaRPr lang="da-DK" sz="1800" kern="100" dirty="0">
              <a:latin typeface="Arial" panose="020B0604020202020204" pitchFamily="34" charset="0"/>
              <a:ea typeface="Arial" panose="020B0604020202020204" pitchFamily="34" charset="0"/>
              <a:cs typeface="Times New Roman" panose="02020603050405020304" pitchFamily="18" charset="0"/>
            </a:endParaRPr>
          </a:p>
          <a:p>
            <a:r>
              <a:rPr lang="da-DK" sz="1800" kern="100" dirty="0">
                <a:latin typeface="Arial" panose="020B0604020202020204" pitchFamily="34" charset="0"/>
                <a:ea typeface="Arial" panose="020B0604020202020204" pitchFamily="34" charset="0"/>
                <a:cs typeface="Times New Roman" panose="02020603050405020304" pitchFamily="18" charset="0"/>
              </a:rPr>
              <a:t>I december indsendes afregning for 100.000 kr.</a:t>
            </a:r>
          </a:p>
          <a:p>
            <a:r>
              <a:rPr lang="da-DK" sz="1800" kern="100" dirty="0">
                <a:latin typeface="Arial" panose="020B0604020202020204" pitchFamily="34" charset="0"/>
                <a:ea typeface="Arial" panose="020B0604020202020204" pitchFamily="34" charset="0"/>
                <a:cs typeface="Times New Roman" panose="02020603050405020304" pitchFamily="18" charset="0"/>
              </a:rPr>
              <a:t>Knækgrænsen er dermed overskredet med 30.000 kr.</a:t>
            </a:r>
          </a:p>
          <a:p>
            <a:r>
              <a:rPr lang="da-DK" sz="1800" kern="100" dirty="0">
                <a:latin typeface="Arial" panose="020B0604020202020204" pitchFamily="34" charset="0"/>
                <a:ea typeface="Arial" panose="020B0604020202020204" pitchFamily="34" charset="0"/>
                <a:cs typeface="Times New Roman" panose="02020603050405020304" pitchFamily="18" charset="0"/>
              </a:rPr>
              <a:t>Honorar vedr. overskridelsen reduceres med 40% dvs. 12.000 kr.</a:t>
            </a:r>
          </a:p>
          <a:p>
            <a:r>
              <a:rPr lang="da-DK" sz="1800" kern="100" dirty="0">
                <a:latin typeface="Arial" panose="020B0604020202020204" pitchFamily="34" charset="0"/>
                <a:ea typeface="Arial" panose="020B0604020202020204" pitchFamily="34" charset="0"/>
                <a:cs typeface="Times New Roman" panose="02020603050405020304" pitchFamily="18" charset="0"/>
              </a:rPr>
              <a:t>De 12.000 kr. udgør 12% af den samlede afregning i december</a:t>
            </a:r>
          </a:p>
          <a:p>
            <a:r>
              <a:rPr lang="da-DK" sz="1800" kern="100" dirty="0">
                <a:latin typeface="Arial" panose="020B0604020202020204" pitchFamily="34" charset="0"/>
                <a:ea typeface="Arial" panose="020B0604020202020204" pitchFamily="34" charset="0"/>
                <a:cs typeface="Times New Roman" panose="02020603050405020304" pitchFamily="18" charset="0"/>
              </a:rPr>
              <a:t>Yder 1 har afregnet for 70.000 og får reduceret sin udbetaling med 12% svarende til 8.400 kr.</a:t>
            </a:r>
          </a:p>
          <a:p>
            <a:r>
              <a:rPr lang="da-DK" sz="1800" kern="100" dirty="0">
                <a:latin typeface="Arial" panose="020B0604020202020204" pitchFamily="34" charset="0"/>
                <a:ea typeface="Arial" panose="020B0604020202020204" pitchFamily="34" charset="0"/>
                <a:cs typeface="Times New Roman" panose="02020603050405020304" pitchFamily="18" charset="0"/>
              </a:rPr>
              <a:t>Yder 2 har afregnet for 30.000 og får reduceret sin udbetaling med 12% svarende til 3.600 kr.</a:t>
            </a:r>
          </a:p>
          <a:p>
            <a:r>
              <a:rPr lang="da-DK" sz="1800" kern="100" dirty="0">
                <a:latin typeface="Arial" panose="020B0604020202020204" pitchFamily="34" charset="0"/>
                <a:ea typeface="Arial" panose="020B0604020202020204" pitchFamily="34" charset="0"/>
                <a:cs typeface="Times New Roman" panose="02020603050405020304" pitchFamily="18" charset="0"/>
              </a:rPr>
              <a:t>Samlet reduktion i december er dermed 12.000 kr.</a:t>
            </a:r>
          </a:p>
          <a:p>
            <a:endParaRPr lang="da-DK" sz="1800" kern="100" dirty="0">
              <a:latin typeface="Arial" panose="020B0604020202020204" pitchFamily="34" charset="0"/>
              <a:ea typeface="Arial" panose="020B0604020202020204" pitchFamily="34" charset="0"/>
              <a:cs typeface="Times New Roman" panose="02020603050405020304" pitchFamily="18" charset="0"/>
            </a:endParaRPr>
          </a:p>
          <a:p>
            <a:pPr marL="0" indent="0">
              <a:buNone/>
            </a:pPr>
            <a:endParaRPr lang="da-DK" dirty="0"/>
          </a:p>
        </p:txBody>
      </p:sp>
    </p:spTree>
    <p:extLst>
      <p:ext uri="{BB962C8B-B14F-4D97-AF65-F5344CB8AC3E}">
        <p14:creationId xmlns:p14="http://schemas.microsoft.com/office/powerpoint/2010/main" val="2401281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673582-D238-F980-0CF7-0717EFAE82BA}"/>
              </a:ext>
            </a:extLst>
          </p:cNvPr>
          <p:cNvSpPr>
            <a:spLocks noGrp="1"/>
          </p:cNvSpPr>
          <p:nvPr>
            <p:ph type="title"/>
          </p:nvPr>
        </p:nvSpPr>
        <p:spPr/>
        <p:txBody>
          <a:bodyPr/>
          <a:lstStyle/>
          <a:p>
            <a:r>
              <a:rPr lang="da-DK" dirty="0"/>
              <a:t>Styring inden for klinikkens samlede kapacitet</a:t>
            </a:r>
          </a:p>
        </p:txBody>
      </p:sp>
      <p:sp>
        <p:nvSpPr>
          <p:cNvPr id="3" name="Pladsholder til indhold 2">
            <a:extLst>
              <a:ext uri="{FF2B5EF4-FFF2-40B4-BE49-F238E27FC236}">
                <a16:creationId xmlns:a16="http://schemas.microsoft.com/office/drawing/2014/main" id="{C38CA3FB-8959-2123-0C1D-4A425E12D4C0}"/>
              </a:ext>
            </a:extLst>
          </p:cNvPr>
          <p:cNvSpPr>
            <a:spLocks noGrp="1"/>
          </p:cNvSpPr>
          <p:nvPr>
            <p:ph idx="1"/>
          </p:nvPr>
        </p:nvSpPr>
        <p:spPr/>
        <p:txBody>
          <a:bodyPr/>
          <a:lstStyle/>
          <a:p>
            <a:r>
              <a:rPr lang="da-DK" dirty="0"/>
              <a:t>Klinikkerne bør indgå aftale mellem ejere og lejere om brug af den samlede kapacitet.</a:t>
            </a:r>
          </a:p>
          <a:p>
            <a:r>
              <a:rPr lang="da-DK" dirty="0"/>
              <a:t>Standardkontrakt for lejere er revideret</a:t>
            </a:r>
          </a:p>
          <a:p>
            <a:r>
              <a:rPr lang="da-DK" dirty="0"/>
              <a:t>Mulighed for løbende at indgå aftaler om justering af fordelingen af omsætningsmuligheden på klinikken</a:t>
            </a:r>
          </a:p>
          <a:p>
            <a:r>
              <a:rPr lang="da-DK" dirty="0"/>
              <a:t>Den månedlige knækgrænse-opgørelse kan understøtte dette</a:t>
            </a:r>
          </a:p>
          <a:p>
            <a:r>
              <a:rPr lang="da-DK" dirty="0"/>
              <a:t>Patienter, som er taget i behandling med tilskud, behandles med tilskud hele året (pauseres ikke)</a:t>
            </a:r>
          </a:p>
        </p:txBody>
      </p:sp>
    </p:spTree>
    <p:extLst>
      <p:ext uri="{BB962C8B-B14F-4D97-AF65-F5344CB8AC3E}">
        <p14:creationId xmlns:p14="http://schemas.microsoft.com/office/powerpoint/2010/main" val="3708631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673582-D238-F980-0CF7-0717EFAE82BA}"/>
              </a:ext>
            </a:extLst>
          </p:cNvPr>
          <p:cNvSpPr>
            <a:spLocks noGrp="1"/>
          </p:cNvSpPr>
          <p:nvPr>
            <p:ph type="title"/>
          </p:nvPr>
        </p:nvSpPr>
        <p:spPr/>
        <p:txBody>
          <a:bodyPr/>
          <a:lstStyle/>
          <a:p>
            <a:r>
              <a:rPr lang="da-DK"/>
              <a:t>Antal fysioterapeuter på klinikken</a:t>
            </a:r>
          </a:p>
        </p:txBody>
      </p:sp>
      <p:sp>
        <p:nvSpPr>
          <p:cNvPr id="3" name="Pladsholder til indhold 2">
            <a:extLst>
              <a:ext uri="{FF2B5EF4-FFF2-40B4-BE49-F238E27FC236}">
                <a16:creationId xmlns:a16="http://schemas.microsoft.com/office/drawing/2014/main" id="{C38CA3FB-8959-2123-0C1D-4A425E12D4C0}"/>
              </a:ext>
            </a:extLst>
          </p:cNvPr>
          <p:cNvSpPr>
            <a:spLocks noGrp="1"/>
          </p:cNvSpPr>
          <p:nvPr>
            <p:ph idx="1"/>
          </p:nvPr>
        </p:nvSpPr>
        <p:spPr/>
        <p:txBody>
          <a:bodyPr/>
          <a:lstStyle/>
          <a:p>
            <a:r>
              <a:rPr lang="da-DK" dirty="0"/>
              <a:t>Klinikkerne kan nu frit anvende ejere, lejere og ansatte inden for den samlede kapacitet.</a:t>
            </a:r>
          </a:p>
          <a:p>
            <a:r>
              <a:rPr lang="da-DK" dirty="0"/>
              <a:t>Antallet af ydernumre (ejere og lejere) på klinikken kan dog ikke overstige antallet af kapaciteter</a:t>
            </a:r>
          </a:p>
          <a:p>
            <a:r>
              <a:rPr lang="da-DK" dirty="0"/>
              <a:t>Dog kan klinikken, uanset antallet af kapaciteter, fortsat som minimum anvende det samlede antal ydernumre, som klinikken havde ved overgangen til den nye model</a:t>
            </a:r>
          </a:p>
        </p:txBody>
      </p:sp>
    </p:spTree>
    <p:extLst>
      <p:ext uri="{BB962C8B-B14F-4D97-AF65-F5344CB8AC3E}">
        <p14:creationId xmlns:p14="http://schemas.microsoft.com/office/powerpoint/2010/main" val="2409530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p:cNvSpPr>
            <a:spLocks noGrp="1"/>
          </p:cNvSpPr>
          <p:nvPr>
            <p:ph type="title"/>
          </p:nvPr>
        </p:nvSpPr>
        <p:spPr/>
        <p:txBody>
          <a:bodyPr/>
          <a:lstStyle/>
          <a:p>
            <a:pPr algn="ctr" eaLnBrk="1" hangingPunct="1"/>
            <a:r>
              <a:rPr lang="da-DK" altLang="da-DK"/>
              <a:t>Behandling uden tilskud (1)</a:t>
            </a:r>
          </a:p>
        </p:txBody>
      </p:sp>
      <p:sp>
        <p:nvSpPr>
          <p:cNvPr id="29699" name="Pladsholder til indhold 2"/>
          <p:cNvSpPr>
            <a:spLocks noGrp="1"/>
          </p:cNvSpPr>
          <p:nvPr>
            <p:ph idx="1"/>
          </p:nvPr>
        </p:nvSpPr>
        <p:spPr>
          <a:xfrm>
            <a:off x="539552" y="1412875"/>
            <a:ext cx="8424936" cy="4608513"/>
          </a:xfrm>
        </p:spPr>
        <p:txBody>
          <a:bodyPr/>
          <a:lstStyle/>
          <a:p>
            <a:pPr eaLnBrk="1" hangingPunct="1"/>
            <a:r>
              <a:rPr lang="da-DK" altLang="da-DK" sz="2000" dirty="0"/>
              <a:t>Behandling foretages i almindelighed i den rækkefølge, i hvilken henvisningen er modtaget af fysioterapeuten (herved forstås ikke-akutte patienter). Det gælder naturligvis kun ydelser under overenskomsten</a:t>
            </a:r>
          </a:p>
          <a:p>
            <a:pPr eaLnBrk="1" hangingPunct="1"/>
            <a:r>
              <a:rPr lang="da-DK" altLang="da-DK" sz="2000" dirty="0"/>
              <a:t>Begrænset kapacitet kan føre til ventetid </a:t>
            </a:r>
          </a:p>
          <a:p>
            <a:pPr eaLnBrk="1" hangingPunct="1"/>
            <a:r>
              <a:rPr lang="da-DK" altLang="da-DK" sz="2000" dirty="0"/>
              <a:t>Opdatering af ventetidsoplysninger pr. speciale mindst hver 2. måned</a:t>
            </a:r>
          </a:p>
          <a:p>
            <a:pPr eaLnBrk="1" hangingPunct="1"/>
            <a:r>
              <a:rPr lang="da-DK" altLang="da-DK" sz="2000" dirty="0"/>
              <a:t>Nogle lægehenviste patienter kan ønske at få hurtigere behandling og blive behandlet uden tilskud</a:t>
            </a:r>
          </a:p>
          <a:p>
            <a:pPr eaLnBrk="1" hangingPunct="1"/>
            <a:r>
              <a:rPr lang="da-DK" altLang="da-DK" sz="2000" dirty="0"/>
              <a:t>Vigtigt: patienten skal være informeret (behandler indenfor/udenfor OK, tilskud/ikke tilskud, prisen) og foretage et aktivt valg</a:t>
            </a:r>
          </a:p>
          <a:p>
            <a:pPr eaLnBrk="1" hangingPunct="1"/>
            <a:r>
              <a:rPr lang="da-DK" altLang="da-DK" sz="2000" dirty="0"/>
              <a:t>Danske Fysioterapeuter informerer om udgiftsudvikling i forhold til den overordnede udgiftsramme og om håndtering af situationer, hvor der opstår ventetid. Vejledning på hjemmesiden</a:t>
            </a:r>
            <a:br>
              <a:rPr lang="da-DK" altLang="da-DK" sz="2000" dirty="0"/>
            </a:br>
            <a:br>
              <a:rPr lang="da-DK" altLang="da-DK" sz="2000" dirty="0"/>
            </a:br>
            <a:endParaRPr lang="da-DK" altLang="da-DK" sz="2000" dirty="0"/>
          </a:p>
        </p:txBody>
      </p:sp>
    </p:spTree>
    <p:extLst>
      <p:ext uri="{BB962C8B-B14F-4D97-AF65-F5344CB8AC3E}">
        <p14:creationId xmlns:p14="http://schemas.microsoft.com/office/powerpoint/2010/main" val="4203952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p:cNvSpPr>
            <a:spLocks noGrp="1"/>
          </p:cNvSpPr>
          <p:nvPr>
            <p:ph type="title"/>
          </p:nvPr>
        </p:nvSpPr>
        <p:spPr/>
        <p:txBody>
          <a:bodyPr/>
          <a:lstStyle/>
          <a:p>
            <a:pPr algn="ctr" eaLnBrk="1" hangingPunct="1"/>
            <a:r>
              <a:rPr lang="da-DK" altLang="da-DK"/>
              <a:t>Behandling uden tilskud (2)</a:t>
            </a:r>
          </a:p>
        </p:txBody>
      </p:sp>
      <p:sp>
        <p:nvSpPr>
          <p:cNvPr id="30723" name="Pladsholder til indhold 2"/>
          <p:cNvSpPr>
            <a:spLocks noGrp="1"/>
          </p:cNvSpPr>
          <p:nvPr>
            <p:ph idx="1"/>
          </p:nvPr>
        </p:nvSpPr>
        <p:spPr>
          <a:xfrm>
            <a:off x="781050" y="1412875"/>
            <a:ext cx="7823398" cy="4608513"/>
          </a:xfrm>
        </p:spPr>
        <p:txBody>
          <a:bodyPr/>
          <a:lstStyle/>
          <a:p>
            <a:pPr eaLnBrk="1" hangingPunct="1"/>
            <a:r>
              <a:rPr lang="da-DK" altLang="da-DK" dirty="0"/>
              <a:t>Ikke muligt at udføre nogle af de overenskomst-</a:t>
            </a:r>
          </a:p>
          <a:p>
            <a:pPr marL="0" indent="0" eaLnBrk="1" hangingPunct="1">
              <a:buNone/>
            </a:pPr>
            <a:r>
              <a:rPr lang="da-DK" altLang="da-DK" dirty="0"/>
              <a:t>   </a:t>
            </a:r>
            <a:r>
              <a:rPr lang="da-DK" altLang="da-DK" dirty="0" err="1"/>
              <a:t>mæssige</a:t>
            </a:r>
            <a:r>
              <a:rPr lang="da-DK" altLang="da-DK" dirty="0"/>
              <a:t> ydelser i et forløb mod fuld egenbetaling</a:t>
            </a:r>
          </a:p>
          <a:p>
            <a:pPr eaLnBrk="1" hangingPunct="1"/>
            <a:r>
              <a:rPr lang="da-DK" altLang="da-DK" dirty="0"/>
              <a:t>Liste over sundhedsydelser uden tilskud. Fysioterapeuten kan efter en konkret faglig vurdering tilbyde disse til lægehenviste patienter. Det forudsætter dog</a:t>
            </a:r>
            <a:r>
              <a:rPr lang="da-DK" altLang="da-DK" sz="1800" dirty="0"/>
              <a:t>:</a:t>
            </a:r>
          </a:p>
          <a:p>
            <a:pPr lvl="1" eaLnBrk="1" hangingPunct="1"/>
            <a:r>
              <a:rPr lang="da-DK" altLang="da-DK" dirty="0"/>
              <a:t>At patienten aktivt tilvælger ydelsen i hvert tilfælde</a:t>
            </a:r>
          </a:p>
          <a:p>
            <a:pPr lvl="1" eaLnBrk="1" hangingPunct="1"/>
            <a:r>
              <a:rPr lang="da-DK" altLang="da-DK" dirty="0"/>
              <a:t>At patienten er informeret om at der ikke er tilskud til ydelsen</a:t>
            </a:r>
          </a:p>
          <a:p>
            <a:pPr lvl="1" eaLnBrk="1" hangingPunct="1"/>
            <a:r>
              <a:rPr lang="da-DK" altLang="da-DK" dirty="0"/>
              <a:t>At du kan dokumentere at patienten har givet informeret samtykke til brug af ydelserne uden tilskud.</a:t>
            </a:r>
          </a:p>
          <a:p>
            <a:pPr lvl="1" eaLnBrk="1" hangingPunct="1"/>
            <a:r>
              <a:rPr lang="da-DK" altLang="da-DK" dirty="0"/>
              <a:t>At der ikke er tale om ”mere af de overenskomstdækkede ydelser” (fx mere tid til behandling)</a:t>
            </a:r>
          </a:p>
          <a:p>
            <a:pPr lvl="1" eaLnBrk="1" hangingPunct="1"/>
            <a:r>
              <a:rPr lang="da-DK" altLang="da-DK" dirty="0"/>
              <a:t>At der ikke er tale overenskomstydelser på andre vilkår. Det vil sige, at man ikke må fravige honorarerne i overenskomsten.</a:t>
            </a:r>
          </a:p>
        </p:txBody>
      </p:sp>
    </p:spTree>
    <p:extLst>
      <p:ext uri="{BB962C8B-B14F-4D97-AF65-F5344CB8AC3E}">
        <p14:creationId xmlns:p14="http://schemas.microsoft.com/office/powerpoint/2010/main" val="2711741321"/>
      </p:ext>
    </p:extLst>
  </p:cSld>
  <p:clrMapOvr>
    <a:masterClrMapping/>
  </p:clrMapOvr>
</p:sld>
</file>

<file path=ppt/theme/theme1.xml><?xml version="1.0" encoding="utf-8"?>
<a:theme xmlns:a="http://schemas.openxmlformats.org/drawingml/2006/main" name="DFYTemplateSH">
  <a:themeElements>
    <a:clrScheme name="DFYTemplateBlaa 1">
      <a:dk1>
        <a:srgbClr val="000000"/>
      </a:dk1>
      <a:lt1>
        <a:srgbClr val="FFFFFF"/>
      </a:lt1>
      <a:dk2>
        <a:srgbClr val="000000"/>
      </a:dk2>
      <a:lt2>
        <a:srgbClr val="C41154"/>
      </a:lt2>
      <a:accent1>
        <a:srgbClr val="DEB92C"/>
      </a:accent1>
      <a:accent2>
        <a:srgbClr val="A8BEC4"/>
      </a:accent2>
      <a:accent3>
        <a:srgbClr val="FFFFFF"/>
      </a:accent3>
      <a:accent4>
        <a:srgbClr val="000000"/>
      </a:accent4>
      <a:accent5>
        <a:srgbClr val="ECD9AC"/>
      </a:accent5>
      <a:accent6>
        <a:srgbClr val="98ACB1"/>
      </a:accent6>
      <a:hlink>
        <a:srgbClr val="CEC7BF"/>
      </a:hlink>
      <a:folHlink>
        <a:srgbClr val="BFBFBF"/>
      </a:folHlink>
    </a:clrScheme>
    <a:fontScheme name="DFYTemplateBlaa">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FF66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FF66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FYTemplateBlaa 1">
        <a:dk1>
          <a:srgbClr val="000000"/>
        </a:dk1>
        <a:lt1>
          <a:srgbClr val="FFFFFF"/>
        </a:lt1>
        <a:dk2>
          <a:srgbClr val="000000"/>
        </a:dk2>
        <a:lt2>
          <a:srgbClr val="C41154"/>
        </a:lt2>
        <a:accent1>
          <a:srgbClr val="DEB92C"/>
        </a:accent1>
        <a:accent2>
          <a:srgbClr val="A8BEC4"/>
        </a:accent2>
        <a:accent3>
          <a:srgbClr val="FFFFFF"/>
        </a:accent3>
        <a:accent4>
          <a:srgbClr val="000000"/>
        </a:accent4>
        <a:accent5>
          <a:srgbClr val="ECD9AC"/>
        </a:accent5>
        <a:accent6>
          <a:srgbClr val="98ACB1"/>
        </a:accent6>
        <a:hlink>
          <a:srgbClr val="CEC7BF"/>
        </a:hlink>
        <a:folHlink>
          <a:srgbClr val="BFBFB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ontor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ontor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ED2156D53F4BA459F83DD17195B7D7B" ma:contentTypeVersion="3" ma:contentTypeDescription="Create a new document." ma:contentTypeScope="" ma:versionID="c071f783cc7339b5c86b622683faef6b">
  <xsd:schema xmlns:xsd="http://www.w3.org/2001/XMLSchema" xmlns:xs="http://www.w3.org/2001/XMLSchema" xmlns:p="http://schemas.microsoft.com/office/2006/metadata/properties" xmlns:ns2="a108837b-862e-4264-a1b4-c7d31760e1fd" targetNamespace="http://schemas.microsoft.com/office/2006/metadata/properties" ma:root="true" ma:fieldsID="4f8e9631339c9fe7aa5451e93dfaa4f8" ns2:_="">
    <xsd:import namespace="a108837b-862e-4264-a1b4-c7d31760e1fd"/>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08837b-862e-4264-a1b4-c7d31760e1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35F791-D7BF-4F0B-816F-33D4381D757F}">
  <ds:schemaRefs>
    <ds:schemaRef ds:uri="http://schemas.microsoft.com/office/2006/metadata/properties"/>
    <ds:schemaRef ds:uri="http://purl.org/dc/elements/1.1/"/>
    <ds:schemaRef ds:uri="http://schemas.microsoft.com/office/2006/documentManagement/types"/>
    <ds:schemaRef ds:uri="http://schemas.openxmlformats.org/package/2006/metadata/core-properties"/>
    <ds:schemaRef ds:uri="http://www.w3.org/XML/1998/namespace"/>
    <ds:schemaRef ds:uri="a108837b-862e-4264-a1b4-c7d31760e1fd"/>
    <ds:schemaRef ds:uri="http://purl.org/dc/dcmitype/"/>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2AC8F6BE-4F58-4C7E-A4F4-71D267A4BF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08837b-862e-4264-a1b4-c7d31760e1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3117AE-9E2C-4C13-B83C-A06F14EE8B1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DFYTemplateSH</Template>
  <TotalTime>4378</TotalTime>
  <Words>2693</Words>
  <Application>Microsoft Office PowerPoint</Application>
  <PresentationFormat>Skærmshow (4:3)</PresentationFormat>
  <Paragraphs>261</Paragraphs>
  <Slides>37</Slides>
  <Notes>12</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37</vt:i4>
      </vt:variant>
    </vt:vector>
  </HeadingPairs>
  <TitlesOfParts>
    <vt:vector size="41" baseType="lpstr">
      <vt:lpstr>Arial Unicode MS</vt:lpstr>
      <vt:lpstr>Arial</vt:lpstr>
      <vt:lpstr>Calibri</vt:lpstr>
      <vt:lpstr>DFYTemplateSH</vt:lpstr>
      <vt:lpstr>Praksisoverenskomstens regler  </vt:lpstr>
      <vt:lpstr>Status i forhold til overenskomsten</vt:lpstr>
      <vt:lpstr>Kapacitet</vt:lpstr>
      <vt:lpstr>Styring</vt:lpstr>
      <vt:lpstr>Styring</vt:lpstr>
      <vt:lpstr>Styring inden for klinikkens samlede kapacitet</vt:lpstr>
      <vt:lpstr>Antal fysioterapeuter på klinikken</vt:lpstr>
      <vt:lpstr>Behandling uden tilskud (1)</vt:lpstr>
      <vt:lpstr>Behandling uden tilskud (2)</vt:lpstr>
      <vt:lpstr>Brug af vikar</vt:lpstr>
      <vt:lpstr>Hjælpepersonale på speciale 51</vt:lpstr>
      <vt:lpstr>Hjemmebehandling, afstandstillæg og kørselsgodtgørelse</vt:lpstr>
      <vt:lpstr>Holdbehandling og individuel behandling samme dag</vt:lpstr>
      <vt:lpstr>Honorar for tværfagligt arbejde</vt:lpstr>
      <vt:lpstr>Honorar for statuskonsultation</vt:lpstr>
      <vt:lpstr>Honorar for førstekonsultation</vt:lpstr>
      <vt:lpstr>Valg af fysioterapeut</vt:lpstr>
      <vt:lpstr>Elektronisk booking</vt:lpstr>
      <vt:lpstr>Nye ydelser</vt:lpstr>
      <vt:lpstr>Strukturerede forløb</vt:lpstr>
      <vt:lpstr>Speciale 62 – strukturerede forløb</vt:lpstr>
      <vt:lpstr>Speciale 62 – strukturerede forløb fortsat</vt:lpstr>
      <vt:lpstr>Ændring af behandlingsindsatsen</vt:lpstr>
      <vt:lpstr>Speciale 51 – Strukturerede forløb </vt:lpstr>
      <vt:lpstr>Speciale 51 – strukturerede forløb </vt:lpstr>
      <vt:lpstr>Børneattest</vt:lpstr>
      <vt:lpstr>Afregning (1)</vt:lpstr>
      <vt:lpstr>Afregning (2)</vt:lpstr>
      <vt:lpstr>Samarbejdsudvalg</vt:lpstr>
      <vt:lpstr>Informationsbestemmelse: kontrolstatistik</vt:lpstr>
      <vt:lpstr>Undersøgelsesgrænser</vt:lpstr>
      <vt:lpstr>Information om udgiftsudvikling</vt:lpstr>
      <vt:lpstr>Kontrolstatistik og højestegrænser</vt:lpstr>
      <vt:lpstr>Klinikkens kontrolstatistik og redegørelse</vt:lpstr>
      <vt:lpstr>Redegørelsen til regionen</vt:lpstr>
      <vt:lpstr>Højestegrænse</vt:lpstr>
      <vt:lpstr>Læs mere om OK</vt:lpstr>
    </vt:vector>
  </TitlesOfParts>
  <Company>Danske Fysioterapeuter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Dias nummer 1</dc:title>
  <dc:creator>LENOVO USER</dc:creator>
  <cp:lastModifiedBy>Janne Dyrby</cp:lastModifiedBy>
  <cp:revision>144</cp:revision>
  <cp:lastPrinted>2026-03-13T12:56:49Z</cp:lastPrinted>
  <dcterms:created xsi:type="dcterms:W3CDTF">2013-03-11T09:39:42Z</dcterms:created>
  <dcterms:modified xsi:type="dcterms:W3CDTF">2026-03-17T15:25:33Z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0x0101006ED2156D53F4BA459F83DD17195B7D7B</vt:lpwstr>
  </property>
  <property fmtid="{D5CDD505-2E9C-101B-9397-08002B2CF9AE}" pid="3" name="MediaServiceImageTags">
    <vt:lpwstr/>
  </property>
</Properties>
</file>