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>
  <p:sldMasterIdLst>
    <p:sldMasterId id="2147483648" r:id="rId4"/>
  </p:sldMasterIdLst>
  <p:notesMasterIdLst>
    <p:notesMasterId r:id="rId13"/>
  </p:notesMasterIdLst>
  <p:sldIdLst>
    <p:sldId id="265" r:id="rId5"/>
    <p:sldId id="280" r:id="rId6"/>
    <p:sldId id="278" r:id="rId7"/>
    <p:sldId id="281" r:id="rId8"/>
    <p:sldId id="283" r:id="rId9"/>
    <p:sldId id="282" r:id="rId10"/>
    <p:sldId id="275" r:id="rId11"/>
    <p:sldId id="284" r:id="rId1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68984" autoAdjust="0"/>
  </p:normalViewPr>
  <p:slideViewPr>
    <p:cSldViewPr>
      <p:cViewPr varScale="1">
        <p:scale>
          <a:sx n="73" d="100"/>
          <a:sy n="73" d="100"/>
        </p:scale>
        <p:origin x="51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86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\Desktop\L&#248;nudvikling%20regioner%20og%20kommune%202008%20og%20fr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Løn- og prisudvikling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KL KRL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'Ark1'!$BB$3:$BH$3</c:f>
              <c:strCache>
                <c:ptCount val="7"/>
                <c:pt idx="0">
                  <c:v>2021 Q1</c:v>
                </c:pt>
                <c:pt idx="1">
                  <c:v>2021 Q2</c:v>
                </c:pt>
                <c:pt idx="2">
                  <c:v>2021 Q3</c:v>
                </c:pt>
                <c:pt idx="3">
                  <c:v>2021 Q4</c:v>
                </c:pt>
                <c:pt idx="4">
                  <c:v>2022 Q1</c:v>
                </c:pt>
                <c:pt idx="5">
                  <c:v>2022 Q2</c:v>
                </c:pt>
                <c:pt idx="6">
                  <c:v>2022 Q3</c:v>
                </c:pt>
              </c:strCache>
            </c:strRef>
          </c:cat>
          <c:val>
            <c:numRef>
              <c:f>'Ark1'!$BB$4:$BH$4</c:f>
              <c:numCache>
                <c:formatCode>General</c:formatCode>
                <c:ptCount val="7"/>
                <c:pt idx="0">
                  <c:v>0.8</c:v>
                </c:pt>
                <c:pt idx="1">
                  <c:v>1.4</c:v>
                </c:pt>
                <c:pt idx="2">
                  <c:v>1.9</c:v>
                </c:pt>
                <c:pt idx="3">
                  <c:v>1.9</c:v>
                </c:pt>
                <c:pt idx="4">
                  <c:v>1.9</c:v>
                </c:pt>
                <c:pt idx="5">
                  <c:v>1.9</c:v>
                </c:pt>
                <c:pt idx="6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3D-4DD9-9F06-3A3A8DF1D1B8}"/>
            </c:ext>
          </c:extLst>
        </c:ser>
        <c:ser>
          <c:idx val="1"/>
          <c:order val="1"/>
          <c:tx>
            <c:v>RLTN KRL</c:v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'Ark1'!$BB$3:$BH$3</c:f>
              <c:strCache>
                <c:ptCount val="7"/>
                <c:pt idx="0">
                  <c:v>2021 Q1</c:v>
                </c:pt>
                <c:pt idx="1">
                  <c:v>2021 Q2</c:v>
                </c:pt>
                <c:pt idx="2">
                  <c:v>2021 Q3</c:v>
                </c:pt>
                <c:pt idx="3">
                  <c:v>2021 Q4</c:v>
                </c:pt>
                <c:pt idx="4">
                  <c:v>2022 Q1</c:v>
                </c:pt>
                <c:pt idx="5">
                  <c:v>2022 Q2</c:v>
                </c:pt>
                <c:pt idx="6">
                  <c:v>2022 Q3</c:v>
                </c:pt>
              </c:strCache>
            </c:strRef>
          </c:cat>
          <c:val>
            <c:numRef>
              <c:f>'Ark1'!$BB$5:$BH$5</c:f>
              <c:numCache>
                <c:formatCode>General</c:formatCode>
                <c:ptCount val="7"/>
                <c:pt idx="0">
                  <c:v>1.8</c:v>
                </c:pt>
                <c:pt idx="1">
                  <c:v>-0.2</c:v>
                </c:pt>
                <c:pt idx="2">
                  <c:v>0.8</c:v>
                </c:pt>
                <c:pt idx="3">
                  <c:v>1</c:v>
                </c:pt>
                <c:pt idx="4">
                  <c:v>3</c:v>
                </c:pt>
                <c:pt idx="5">
                  <c:v>3.9</c:v>
                </c:pt>
                <c:pt idx="6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3D-4DD9-9F06-3A3A8DF1D1B8}"/>
            </c:ext>
          </c:extLst>
        </c:ser>
        <c:ser>
          <c:idx val="4"/>
          <c:order val="2"/>
          <c:tx>
            <c:v>Prisudvikling</c:v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'Ark1'!$BB$3:$BH$3</c:f>
              <c:strCache>
                <c:ptCount val="7"/>
                <c:pt idx="0">
                  <c:v>2021 Q1</c:v>
                </c:pt>
                <c:pt idx="1">
                  <c:v>2021 Q2</c:v>
                </c:pt>
                <c:pt idx="2">
                  <c:v>2021 Q3</c:v>
                </c:pt>
                <c:pt idx="3">
                  <c:v>2021 Q4</c:v>
                </c:pt>
                <c:pt idx="4">
                  <c:v>2022 Q1</c:v>
                </c:pt>
                <c:pt idx="5">
                  <c:v>2022 Q2</c:v>
                </c:pt>
                <c:pt idx="6">
                  <c:v>2022 Q3</c:v>
                </c:pt>
              </c:strCache>
            </c:strRef>
          </c:cat>
          <c:val>
            <c:numRef>
              <c:f>'Ark1'!$BB$8:$BH$8</c:f>
              <c:numCache>
                <c:formatCode>General</c:formatCode>
                <c:ptCount val="7"/>
                <c:pt idx="0">
                  <c:v>0.6</c:v>
                </c:pt>
                <c:pt idx="1">
                  <c:v>1.7</c:v>
                </c:pt>
                <c:pt idx="2">
                  <c:v>1.8</c:v>
                </c:pt>
                <c:pt idx="3">
                  <c:v>3.4</c:v>
                </c:pt>
                <c:pt idx="4">
                  <c:v>4.8</c:v>
                </c:pt>
                <c:pt idx="5">
                  <c:v>7.4</c:v>
                </c:pt>
                <c:pt idx="6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3D-4DD9-9F06-3A3A8DF1D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5602511"/>
        <c:axId val="1305595023"/>
      </c:lineChart>
      <c:catAx>
        <c:axId val="1305602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305595023"/>
        <c:crosses val="autoZero"/>
        <c:auto val="1"/>
        <c:lblAlgn val="ctr"/>
        <c:lblOffset val="100"/>
        <c:noMultiLvlLbl val="0"/>
      </c:catAx>
      <c:valAx>
        <c:axId val="130559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30560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a-DK" noProof="0"/>
              <a:t>Click to edit Master text styles</a:t>
            </a:r>
          </a:p>
          <a:p>
            <a:pPr lvl="1"/>
            <a:r>
              <a:rPr lang="en-US" altLang="da-DK" noProof="0"/>
              <a:t>Second level</a:t>
            </a:r>
          </a:p>
          <a:p>
            <a:pPr lvl="2"/>
            <a:r>
              <a:rPr lang="en-US" altLang="da-DK" noProof="0"/>
              <a:t>Third level</a:t>
            </a:r>
          </a:p>
          <a:p>
            <a:pPr lvl="3"/>
            <a:r>
              <a:rPr lang="en-US" altLang="da-DK" noProof="0"/>
              <a:t>Fourth level</a:t>
            </a:r>
          </a:p>
          <a:p>
            <a:pPr lvl="4"/>
            <a:r>
              <a:rPr lang="en-US" altLang="da-DK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7F49122-6183-42C1-968D-FD0EC98EF4A2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796641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1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10375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OK23</a:t>
            </a:r>
            <a:r>
              <a:rPr lang="da-DK" dirty="0"/>
              <a:t> på det private arbejdsmarked lægger sporene for den økonomiske ramme for det offentlige arbejdsmarked.</a:t>
            </a:r>
            <a:br>
              <a:rPr lang="da-DK" dirty="0"/>
            </a:br>
            <a:r>
              <a:rPr lang="da-DK" dirty="0"/>
              <a:t>Den endte med en </a:t>
            </a:r>
            <a:r>
              <a:rPr lang="da-DK" dirty="0" err="1"/>
              <a:t>to-årig</a:t>
            </a:r>
            <a:r>
              <a:rPr lang="da-DK" dirty="0"/>
              <a:t> overenskomst med solide lønstigninger</a:t>
            </a:r>
          </a:p>
          <a:p>
            <a:endParaRPr lang="da-DK" dirty="0"/>
          </a:p>
          <a:p>
            <a:r>
              <a:rPr lang="da-DK" b="1" dirty="0"/>
              <a:t>Inflationen </a:t>
            </a:r>
            <a:r>
              <a:rPr lang="da-DK" b="0" dirty="0"/>
              <a:t>har været faldende siden oktober 22, men er stadig høj, og vi har tabt købekraft.</a:t>
            </a:r>
          </a:p>
          <a:p>
            <a:r>
              <a:rPr lang="da-DK" b="0" dirty="0"/>
              <a:t>Spændende – og ikke sikkert – at lønstigningerne over de næste år vil kunne kompensere for tabet af købekraft</a:t>
            </a:r>
          </a:p>
          <a:p>
            <a:endParaRPr lang="da-DK" b="0" dirty="0"/>
          </a:p>
          <a:p>
            <a:r>
              <a:rPr lang="da-DK" b="1" dirty="0"/>
              <a:t>Arbejdskraftmangel –</a:t>
            </a:r>
            <a:r>
              <a:rPr lang="da-DK" b="0" dirty="0"/>
              <a:t> der er generel mangel på arbejdskraft, og indenfor det offentlige mere udtalt for nogen faggrupper og områder. </a:t>
            </a:r>
            <a:br>
              <a:rPr lang="da-DK" b="0" dirty="0"/>
            </a:br>
            <a:r>
              <a:rPr lang="da-DK" b="0" dirty="0"/>
              <a:t>Der er i nogle områder i DK også begyndende rekrutteringsudfordringer for fysioterapeuter.</a:t>
            </a:r>
          </a:p>
          <a:p>
            <a:r>
              <a:rPr lang="da-DK" b="0" dirty="0"/>
              <a:t>Og sygehus- og sundhedsvæsen slås stadig med efterslæb og for stor efterspørgsel.</a:t>
            </a:r>
            <a:endParaRPr lang="da-DK" b="1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2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583296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Reallønsudvikling OK21-perioden</a:t>
            </a:r>
          </a:p>
          <a:p>
            <a:r>
              <a:rPr lang="da-DK" b="0" dirty="0"/>
              <a:t>OK21 – perioden er 3-årig og slutter næste år i marts – reallønstabet kan først endeligt opgøres hen mod sommeren 2024.</a:t>
            </a:r>
            <a:br>
              <a:rPr lang="da-DK" b="0" dirty="0"/>
            </a:br>
            <a:r>
              <a:rPr lang="da-DK" b="0" dirty="0"/>
              <a:t>Det skønnes primo januar 2023 at ende med et reallønsfald på måske 3 – 5 % (med forskelle fra sektor til sektor)</a:t>
            </a:r>
          </a:p>
          <a:p>
            <a:endParaRPr lang="da-DK" b="0" dirty="0"/>
          </a:p>
          <a:p>
            <a:r>
              <a:rPr lang="da-DK" b="0" dirty="0"/>
              <a:t>Set over en længere periode (siden 2005) er reallønsudviklingen stadig pænt positiv</a:t>
            </a:r>
          </a:p>
          <a:p>
            <a:endParaRPr lang="da-DK" b="0" dirty="0"/>
          </a:p>
          <a:p>
            <a:r>
              <a:rPr lang="da-DK" b="0" dirty="0"/>
              <a:t>Lønnen har slet ikke kunnet følge med de ekstreme prisstigninger (inflation) vi har set i forlængelse af Coronaeftervirkninger (globale forstyrrede </a:t>
            </a:r>
            <a:r>
              <a:rPr lang="da-DK" b="0" dirty="0" err="1"/>
              <a:t>orsyningskæder</a:t>
            </a:r>
            <a:r>
              <a:rPr lang="da-DK" b="0" dirty="0"/>
              <a:t>) og Ukrainekrigens indvirkning på verdensøkonomien.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3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574227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da-DK" b="1" dirty="0"/>
              <a:t>Enighed på organisationsside </a:t>
            </a:r>
            <a:br>
              <a:rPr lang="da-DK" altLang="da-DK" b="1" dirty="0"/>
            </a:br>
            <a:r>
              <a:rPr lang="da-DK" altLang="da-DK" dirty="0"/>
              <a:t>Organisationerne på lønmodtagersiden skal helst være nogenlunde enige om hovedemnet lønstigninger – nogen vil gerne have kronestigninger fremfor procentstigninger </a:t>
            </a:r>
          </a:p>
          <a:p>
            <a:endParaRPr lang="da-DK" altLang="da-DK" dirty="0"/>
          </a:p>
          <a:p>
            <a:r>
              <a:rPr lang="da-DK" altLang="da-DK" b="1" dirty="0"/>
              <a:t>Skævdeling </a:t>
            </a:r>
            <a:br>
              <a:rPr lang="da-DK" altLang="da-DK" b="1" dirty="0"/>
            </a:br>
            <a:r>
              <a:rPr lang="da-DK" altLang="da-DK" b="0" dirty="0"/>
              <a:t>Hvis nogen skal have mere vil andre få mindre - ikke utænkeligt, at arbejdsgiverne vil tilgodese nogle faggrupper i større omfang end andre.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4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029790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5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05722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a-DK" altLang="da-DK" b="1" dirty="0"/>
              <a:t>Klassiske OK-emne</a:t>
            </a:r>
            <a:r>
              <a:rPr lang="da-DK" altLang="da-DK" dirty="0"/>
              <a:t>r- og der vil altid skulle prioriteres.</a:t>
            </a:r>
            <a:br>
              <a:rPr lang="da-DK" altLang="da-DK" dirty="0"/>
            </a:br>
            <a:r>
              <a:rPr lang="da-DK" altLang="da-DK" dirty="0"/>
              <a:t>Denne gang er der meget at indhente - og skal vi aftale andet på bekostning af at indhente så meget som muligt af det tabte for så mange som muligt skal det være supervigtigt – så hvad er supervigtigt også at forbedre?</a:t>
            </a:r>
          </a:p>
          <a:p>
            <a:pPr eaLnBrk="1" hangingPunct="1"/>
            <a:endParaRPr lang="da-DK" altLang="da-DK" dirty="0"/>
          </a:p>
          <a:p>
            <a:pPr eaLnBrk="1" hangingPunct="1"/>
            <a:r>
              <a:rPr lang="da-DK" altLang="da-DK" dirty="0"/>
              <a:t>Kan vi tænke på forbedringer, der ikke ”koster noget”?</a:t>
            </a:r>
          </a:p>
          <a:p>
            <a:pPr eaLnBrk="1" hangingPunct="1"/>
            <a:endParaRPr lang="da-DK" altLang="da-DK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b="0" baseline="0" dirty="0"/>
              <a:t>Det store spørgsmål er, om vi overhovedet skal stille krav ud over generelle lønstigninger? </a:t>
            </a:r>
          </a:p>
          <a:p>
            <a:pPr eaLnBrk="1" hangingPunct="1"/>
            <a:endParaRPr lang="da-DK" alt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6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621940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a-DK" b="1" dirty="0"/>
              <a:t>Arbejdsliv- og vilkår</a:t>
            </a:r>
          </a:p>
          <a:p>
            <a:pPr>
              <a:defRPr/>
            </a:pPr>
            <a:r>
              <a:rPr lang="da-DK" dirty="0"/>
              <a:t>Muligheder for tilpassede opgaver, funktioner for den enkelte på forskellige tidspunkter</a:t>
            </a:r>
          </a:p>
          <a:p>
            <a:pPr>
              <a:defRPr/>
            </a:pPr>
            <a:r>
              <a:rPr lang="da-DK" dirty="0"/>
              <a:t>Arbejdstid(er) der passer til den enkelte</a:t>
            </a:r>
          </a:p>
          <a:p>
            <a:pPr>
              <a:defRPr/>
            </a:pPr>
            <a:r>
              <a:rPr lang="da-DK" dirty="0"/>
              <a:t>Styrket arbejdsmiljøindsats</a:t>
            </a:r>
          </a:p>
          <a:p>
            <a:pPr>
              <a:defRPr/>
            </a:pPr>
            <a:r>
              <a:rPr lang="da-DK" dirty="0"/>
              <a:t>Mere indflydelse og medbestemmelse</a:t>
            </a:r>
          </a:p>
          <a:p>
            <a:pPr>
              <a:defRPr/>
            </a:pPr>
            <a:r>
              <a:rPr lang="da-DK" dirty="0"/>
              <a:t>Særlige vilkår/hensyn til den modne medarbejder</a:t>
            </a:r>
          </a:p>
          <a:p>
            <a:pPr>
              <a:defRPr/>
            </a:pPr>
            <a:r>
              <a:rPr lang="da-DK" dirty="0"/>
              <a:t>?</a:t>
            </a:r>
          </a:p>
          <a:p>
            <a:endParaRPr lang="da-DK" b="1" dirty="0"/>
          </a:p>
          <a:p>
            <a:r>
              <a:rPr lang="da-DK" altLang="da-DK" b="1" dirty="0"/>
              <a:t>Prøv at lave et uforbeholdent tankeeksperiment om, hvad I tænker kan forbedre jeres vilkår.</a:t>
            </a:r>
            <a:endParaRPr lang="da-DK" b="1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7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187131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b="1" dirty="0"/>
              <a:t>Kravsindsamlingen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dirty="0"/>
              <a:t>Du kan ikke opfordre for meget til at deltage i kravsindsamlingen – gør det gerne flere gange.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altLang="da-D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dirty="0"/>
              <a:t>Og fint at opfordre dine kolleger til at tjekke at deres medlemsoplysninger er rigtige – dvs. at de tjekker om arbejdsplads og mailadresse er korrekt. Hvis ikke kan vi jo ikke give dem adgang til at deltage.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49122-6183-42C1-968D-FD0EC98EF4A2}" type="slidenum">
              <a:rPr lang="en-US" altLang="da-DK" smtClean="0"/>
              <a:pPr>
                <a:defRPr/>
              </a:pPr>
              <a:t>8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73704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7" descr="FYS LOGO_20_rgb_an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088" y="355600"/>
            <a:ext cx="7381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2438" y="1474788"/>
            <a:ext cx="8245475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/>
              <a:t>Klik for at redigere i master</a:t>
            </a:r>
            <a:endParaRPr lang="en-US" altLang="da-DK" noProof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2438" y="2998788"/>
            <a:ext cx="8245475" cy="129381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/>
              <a:t>Klik for at redigere i master</a:t>
            </a:r>
            <a:endParaRPr lang="en-US" altLang="da-DK" noProof="0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133E214-E433-4E7F-BE38-E9E0FD1A2800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9BD65AD-1D2A-45C3-A04D-BC020A3A9651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49915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667D-1BA4-4F1D-AF56-2CCEEE8728EC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8C574-AE65-42E4-A5D4-80D9721D0EF0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6589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56363" y="685800"/>
            <a:ext cx="1890712" cy="517048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81050" y="685800"/>
            <a:ext cx="5522913" cy="517048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1B487-E7EF-4819-80F7-2D6776656DB5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16742-01A1-40ED-8385-926197D6A15A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20789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E511E-0203-4248-86B6-E4638A80E301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DC42-55F1-44BA-BBE0-6DDC6DBCA103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55764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B9670-F3F0-46C2-A758-4215A85EDE50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D8AFE-6191-4C5E-8D53-F257CBA45500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04462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81050" y="1741488"/>
            <a:ext cx="3706813" cy="41148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0263" y="1741488"/>
            <a:ext cx="3706812" cy="41148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AB5E1-25B1-4CB3-A47B-19A4649A6AD9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FDA2C-A3A3-4DBF-9597-FCBC69727BB3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14656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83D30-1995-4490-A86D-ACDBF14290A8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8D2BF-7D3F-479A-8546-AFC59895333B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69101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986EC-494C-455D-9284-EA0DF9D9CCFE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34BCF-B76F-4F4C-AEED-C4930288FB30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02554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26337-D995-481C-AD2B-84EB0FD6323F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5AFEF-711D-48E0-9878-9E0D5BCD6757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82392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EABF-6926-44B8-960C-00D4180890CB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30115-46EA-4F02-AD40-C19976779365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44105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FB21-F038-4E0B-AF9E-289EEA8C14F3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2B981-B854-4770-AD2E-1F6D04E93214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44026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7" descr="grafik_ro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3513"/>
            <a:ext cx="91440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1050" y="685800"/>
            <a:ext cx="6919913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i master</a:t>
            </a:r>
            <a:endParaRPr lang="en-US" altLang="da-DK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1050" y="1741488"/>
            <a:ext cx="75660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i master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  <a:endParaRPr lang="en-US" altLang="da-DK"/>
          </a:p>
        </p:txBody>
      </p:sp>
      <p:pic>
        <p:nvPicPr>
          <p:cNvPr id="1029" name="Picture 11" descr="FYS LOGO_20_rgb_ant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088" y="355600"/>
            <a:ext cx="7381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308725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C67222EC-3F5A-4805-B18B-80095E7032E5}" type="datetime1">
              <a:rPr lang="da-DK" altLang="da-DK"/>
              <a:pPr>
                <a:defRPr/>
              </a:pPr>
              <a:t>14-04-2023</a:t>
            </a:fld>
            <a:endParaRPr lang="en-US" altLang="da-DK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308725"/>
            <a:ext cx="37703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 altLang="da-DK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700" y="6308725"/>
            <a:ext cx="439738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C7A1D6A3-0BAF-4EDC-B903-6425B06919E7}" type="slidenum">
              <a:rPr lang="en-US" altLang="da-DK"/>
              <a:pPr>
                <a:defRPr/>
              </a:pPr>
              <a:t>‹nr.›</a:t>
            </a:fld>
            <a:endParaRPr lang="en-U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76225" indent="-27622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6725" indent="-188913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198438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847725" indent="-179388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14413" indent="-1651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2438" y="1474788"/>
            <a:ext cx="6718300" cy="1470025"/>
          </a:xfrm>
        </p:spPr>
        <p:txBody>
          <a:bodyPr/>
          <a:lstStyle/>
          <a:p>
            <a:r>
              <a:rPr lang="da-DK" altLang="da-DK" dirty="0"/>
              <a:t>OK24 Arbejdspladsmøder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2438" y="2998788"/>
            <a:ext cx="5256212" cy="1293812"/>
          </a:xfrm>
        </p:spPr>
        <p:txBody>
          <a:bodyPr/>
          <a:lstStyle/>
          <a:p>
            <a:endParaRPr lang="da-DK" alt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BAD2A-6EE8-1AA3-4CF9-07F20548A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/>
              <a:t>OK24 – hvor er vi på vej hen?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5F372A2-888E-3205-4B62-F9F64BE9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741488"/>
            <a:ext cx="7751390" cy="4114800"/>
          </a:xfrm>
        </p:spPr>
        <p:txBody>
          <a:bodyPr/>
          <a:lstStyle/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r>
              <a:rPr lang="da-DK" sz="2800" dirty="0"/>
              <a:t>En god OK23 overenskomst !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Inflationen er på vej ned - men hvor lander den ? Alt er blevet dyrere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Arbejdskraftmangel ! </a:t>
            </a:r>
          </a:p>
          <a:p>
            <a:pPr marL="0" indent="0">
              <a:buNone/>
            </a:pP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15793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BC3D37-83D9-DD56-4777-D7DE988B9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/>
              <a:t>Reallønsfald OK21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D23D2B-8DB9-2B25-7DE9-E54DFD1D2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Vi ser ind i et reallønsfald for OK21-perioden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5668CE-7B9B-0414-1697-71BEAFCBAD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018477"/>
              </p:ext>
            </p:extLst>
          </p:nvPr>
        </p:nvGraphicFramePr>
        <p:xfrm>
          <a:off x="781050" y="2348880"/>
          <a:ext cx="7247334" cy="3710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646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4C949E-C22C-096C-F998-29E2472A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/>
              <a:t>OK24 - udfordringer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47FB229-DFD2-0ED6-3243-11142691A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800" dirty="0"/>
              <a:t>Udover aftaler med arbejdsgiverne om størrelsen af lønstigninger …..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Kan vi blive enige på tværs af organisationer ?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Vil arbejdsgiverne kræve skævdeling til fordel for nogle faggrupper fremfor andre?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23966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C1498-64E3-9172-2E1A-76247586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/>
              <a:t>Tidsplan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9D8425-724B-FBA5-084C-91A25B71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a-DK" sz="2800" dirty="0"/>
              <a:t>Kravsindsamling blandt medlemmerne i perioden 11. til 26. maj </a:t>
            </a:r>
          </a:p>
          <a:p>
            <a:pPr>
              <a:defRPr/>
            </a:pPr>
            <a:r>
              <a:rPr lang="da-DK" sz="2800" dirty="0"/>
              <a:t>I august måned 2023 udtager Hovedbestyrelsen endelige krav til OK24, som sendes videre til AC</a:t>
            </a:r>
          </a:p>
          <a:p>
            <a:pPr>
              <a:defRPr/>
            </a:pPr>
            <a:r>
              <a:rPr lang="da-DK" sz="2800" dirty="0"/>
              <a:t>Fra august til december 2023 koordineres krav med øvrige organisationer i AC</a:t>
            </a:r>
          </a:p>
          <a:p>
            <a:pPr>
              <a:defRPr/>
            </a:pPr>
            <a:r>
              <a:rPr lang="da-DK" sz="2800" dirty="0"/>
              <a:t>Op mod jul udveksles krav med arbejdsgiverne og forhandlingerne begynder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06283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B3151-E294-22BF-7A06-B7FD1E9E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" y="685800"/>
            <a:ext cx="6919913" cy="641124"/>
          </a:xfrm>
        </p:spPr>
        <p:txBody>
          <a:bodyPr/>
          <a:lstStyle/>
          <a:p>
            <a:r>
              <a:rPr lang="da-DK" sz="3600" b="1" dirty="0"/>
              <a:t>Hvad er vigtig(s)t?</a:t>
            </a:r>
            <a:endParaRPr lang="da-DK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4B69F9-CD68-E33E-9195-E21F26B3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412776"/>
            <a:ext cx="7566025" cy="4443512"/>
          </a:xfrm>
        </p:spPr>
        <p:txBody>
          <a:bodyPr/>
          <a:lstStyle/>
          <a:p>
            <a:pPr marL="0" indent="0">
              <a:buNone/>
            </a:pPr>
            <a:r>
              <a:rPr lang="da-DK" sz="2800" dirty="0"/>
              <a:t>De klassiske OK-emner</a:t>
            </a:r>
          </a:p>
        </p:txBody>
      </p:sp>
      <p:sp>
        <p:nvSpPr>
          <p:cNvPr id="4" name="Ellipse 2">
            <a:extLst>
              <a:ext uri="{FF2B5EF4-FFF2-40B4-BE49-F238E27FC236}">
                <a16:creationId xmlns:a16="http://schemas.microsoft.com/office/drawing/2014/main" id="{5FCDF620-2943-4258-0B92-4BDCDA739DF6}"/>
              </a:ext>
            </a:extLst>
          </p:cNvPr>
          <p:cNvSpPr>
            <a:spLocks noChangeArrowheads="1"/>
          </p:cNvSpPr>
          <p:nvPr/>
        </p:nvSpPr>
        <p:spPr bwMode="auto">
          <a:xfrm rot="10485412" flipV="1">
            <a:off x="658989" y="1909122"/>
            <a:ext cx="2773095" cy="228305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 dirty="0"/>
              <a:t>Løn</a:t>
            </a:r>
          </a:p>
        </p:txBody>
      </p:sp>
      <p:sp>
        <p:nvSpPr>
          <p:cNvPr id="5" name="Ellipse 6">
            <a:extLst>
              <a:ext uri="{FF2B5EF4-FFF2-40B4-BE49-F238E27FC236}">
                <a16:creationId xmlns:a16="http://schemas.microsoft.com/office/drawing/2014/main" id="{90038337-8638-9FA6-3C99-9781C55ECF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530600" y="2474913"/>
            <a:ext cx="1552658" cy="131412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 dirty="0"/>
              <a:t>Pension</a:t>
            </a:r>
          </a:p>
        </p:txBody>
      </p:sp>
      <p:sp>
        <p:nvSpPr>
          <p:cNvPr id="6" name="Ellipse 7">
            <a:extLst>
              <a:ext uri="{FF2B5EF4-FFF2-40B4-BE49-F238E27FC236}">
                <a16:creationId xmlns:a16="http://schemas.microsoft.com/office/drawing/2014/main" id="{2BD1606A-530A-41E9-A3DD-29BC1950791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651125" y="4146550"/>
            <a:ext cx="2200275" cy="14668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/>
              <a:t>Kompetence</a:t>
            </a:r>
            <a:br>
              <a:rPr lang="da-DK" altLang="da-DK"/>
            </a:br>
            <a:r>
              <a:rPr lang="da-DK" altLang="da-DK"/>
              <a:t>udvikling</a:t>
            </a:r>
          </a:p>
        </p:txBody>
      </p:sp>
      <p:sp>
        <p:nvSpPr>
          <p:cNvPr id="7" name="Ellipse 8">
            <a:extLst>
              <a:ext uri="{FF2B5EF4-FFF2-40B4-BE49-F238E27FC236}">
                <a16:creationId xmlns:a16="http://schemas.microsoft.com/office/drawing/2014/main" id="{C3A0AFC4-9365-B1EE-6453-7EC50AF8E8F0}"/>
              </a:ext>
            </a:extLst>
          </p:cNvPr>
          <p:cNvSpPr>
            <a:spLocks noChangeArrowheads="1"/>
          </p:cNvSpPr>
          <p:nvPr/>
        </p:nvSpPr>
        <p:spPr bwMode="auto">
          <a:xfrm rot="10646326" flipV="1">
            <a:off x="5432349" y="3364696"/>
            <a:ext cx="2200275" cy="14668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 dirty="0"/>
              <a:t>Arbejdstid / </a:t>
            </a:r>
            <a:br>
              <a:rPr lang="da-DK" altLang="da-DK" dirty="0"/>
            </a:br>
            <a:r>
              <a:rPr lang="da-DK" altLang="da-DK" dirty="0"/>
              <a:t>fleksibilitet</a:t>
            </a:r>
          </a:p>
        </p:txBody>
      </p:sp>
      <p:sp>
        <p:nvSpPr>
          <p:cNvPr id="8" name="Ellipse 9">
            <a:extLst>
              <a:ext uri="{FF2B5EF4-FFF2-40B4-BE49-F238E27FC236}">
                <a16:creationId xmlns:a16="http://schemas.microsoft.com/office/drawing/2014/main" id="{022AC32F-B2EA-24FF-A64D-5258DBD40F3C}"/>
              </a:ext>
            </a:extLst>
          </p:cNvPr>
          <p:cNvSpPr>
            <a:spLocks noChangeArrowheads="1"/>
          </p:cNvSpPr>
          <p:nvPr/>
        </p:nvSpPr>
        <p:spPr bwMode="auto">
          <a:xfrm rot="11235507" flipV="1">
            <a:off x="5879985" y="2029231"/>
            <a:ext cx="2200275" cy="14668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 dirty="0"/>
              <a:t>Arbejdsliv- og </a:t>
            </a:r>
            <a:br>
              <a:rPr lang="da-DK" altLang="da-DK" dirty="0"/>
            </a:br>
            <a:r>
              <a:rPr lang="da-DK" altLang="da-DK" dirty="0"/>
              <a:t>vilkår</a:t>
            </a:r>
          </a:p>
        </p:txBody>
      </p:sp>
      <p:sp>
        <p:nvSpPr>
          <p:cNvPr id="9" name="Ellipse 6">
            <a:extLst>
              <a:ext uri="{FF2B5EF4-FFF2-40B4-BE49-F238E27FC236}">
                <a16:creationId xmlns:a16="http://schemas.microsoft.com/office/drawing/2014/main" id="{4FA0BAF2-35B4-5D52-631A-FB978DD4F84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81050" y="4416425"/>
            <a:ext cx="1728788" cy="14668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/>
              <a:t>Arbejds-</a:t>
            </a:r>
            <a:br>
              <a:rPr lang="da-DK" altLang="da-DK"/>
            </a:br>
            <a:r>
              <a:rPr lang="da-DK" altLang="da-DK"/>
              <a:t>miljø</a:t>
            </a:r>
          </a:p>
        </p:txBody>
      </p:sp>
      <p:sp>
        <p:nvSpPr>
          <p:cNvPr id="10" name="Ellipse 6">
            <a:extLst>
              <a:ext uri="{FF2B5EF4-FFF2-40B4-BE49-F238E27FC236}">
                <a16:creationId xmlns:a16="http://schemas.microsoft.com/office/drawing/2014/main" id="{466A0E6A-C8E2-B8D2-4C2B-F88E1B00DBA1}"/>
              </a:ext>
            </a:extLst>
          </p:cNvPr>
          <p:cNvSpPr>
            <a:spLocks noChangeArrowheads="1"/>
          </p:cNvSpPr>
          <p:nvPr/>
        </p:nvSpPr>
        <p:spPr bwMode="auto">
          <a:xfrm rot="10382682" flipV="1">
            <a:off x="6324600" y="4505325"/>
            <a:ext cx="2078038" cy="14668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a-DK" altLang="da-DK" dirty="0"/>
              <a:t>Et holdbart</a:t>
            </a:r>
          </a:p>
          <a:p>
            <a:pPr algn="ctr"/>
            <a:r>
              <a:rPr lang="da-DK" altLang="da-DK" dirty="0"/>
              <a:t>arbejdsliv</a:t>
            </a:r>
          </a:p>
        </p:txBody>
      </p:sp>
    </p:spTree>
    <p:extLst>
      <p:ext uri="{BB962C8B-B14F-4D97-AF65-F5344CB8AC3E}">
        <p14:creationId xmlns:p14="http://schemas.microsoft.com/office/powerpoint/2010/main" val="258674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CDB4C-8D58-6DDB-5F5D-BB3D0DB1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/>
              <a:t>Arbejdsliv og vilkår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B6DD93C-2F94-6800-E9A7-E43B68564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Vi skal holde til et langt arbejdsliv </a:t>
            </a:r>
          </a:p>
          <a:p>
            <a:pPr marL="0" indent="0">
              <a:buNone/>
            </a:pPr>
            <a:r>
              <a:rPr lang="da-DK" sz="2800" dirty="0"/>
              <a:t>Vi skal have et godt arbejdsliv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Hvordan kan vi bedst støtte op om det?</a:t>
            </a:r>
          </a:p>
          <a:p>
            <a:pPr marL="0" indent="0">
              <a:buNone/>
            </a:pP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75987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2F24C-BE99-DFFB-8D87-066429DD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/>
              <a:t>Deltag i kravsindsamlingen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C819E4-55A4-C481-F08E-E54C6F917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a-DK" altLang="da-DK" dirty="0"/>
              <a:t>Når du deltager i kravsindsamlingen </a:t>
            </a:r>
            <a:r>
              <a:rPr lang="da-DK" dirty="0"/>
              <a:t>klæder du Danske Fysioterapeuter på så vi kan løfte den fysioterapeutiske faglighed ind OK-forhandlingerne</a:t>
            </a:r>
          </a:p>
          <a:p>
            <a:pPr marL="0" indent="0">
              <a:buNone/>
              <a:defRPr/>
            </a:pPr>
            <a:endParaRPr lang="da-DK" sz="1000" dirty="0"/>
          </a:p>
          <a:p>
            <a:pPr>
              <a:defRPr/>
            </a:pPr>
            <a:r>
              <a:rPr lang="da-DK" altLang="da-DK" dirty="0"/>
              <a:t>Kravsindsamlingen er din mulighed for at give din mening til kende</a:t>
            </a:r>
          </a:p>
          <a:p>
            <a:pPr>
              <a:defRPr/>
            </a:pPr>
            <a:endParaRPr lang="da-DK" altLang="da-DK" sz="1000" dirty="0"/>
          </a:p>
          <a:p>
            <a:pPr>
              <a:defRPr/>
            </a:pPr>
            <a:r>
              <a:rPr lang="da-DK" altLang="da-DK" dirty="0"/>
              <a:t>Danske Fysioterapeuter står stærkest i forhandlingerne, når vi ved hvor medlemmerne står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da-DK" altLang="da-DK" sz="1000" dirty="0"/>
          </a:p>
          <a:p>
            <a:pPr>
              <a:defRPr/>
            </a:pPr>
            <a:r>
              <a:rPr lang="da-DK" dirty="0"/>
              <a:t>Husk at indsende kravskemaet senest d. 26. maj.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7196523"/>
      </p:ext>
    </p:extLst>
  </p:cSld>
  <p:clrMapOvr>
    <a:masterClrMapping/>
  </p:clrMapOvr>
</p:sld>
</file>

<file path=ppt/theme/theme1.xml><?xml version="1.0" encoding="utf-8"?>
<a:theme xmlns:a="http://schemas.openxmlformats.org/drawingml/2006/main" name="DFYTemplateBlaa">
  <a:themeElements>
    <a:clrScheme name="DFYTemplateBlaa 1">
      <a:dk1>
        <a:srgbClr val="000000"/>
      </a:dk1>
      <a:lt1>
        <a:srgbClr val="FFFFFF"/>
      </a:lt1>
      <a:dk2>
        <a:srgbClr val="000000"/>
      </a:dk2>
      <a:lt2>
        <a:srgbClr val="C41154"/>
      </a:lt2>
      <a:accent1>
        <a:srgbClr val="DEB92C"/>
      </a:accent1>
      <a:accent2>
        <a:srgbClr val="A8BEC4"/>
      </a:accent2>
      <a:accent3>
        <a:srgbClr val="FFFFFF"/>
      </a:accent3>
      <a:accent4>
        <a:srgbClr val="000000"/>
      </a:accent4>
      <a:accent5>
        <a:srgbClr val="ECD9AC"/>
      </a:accent5>
      <a:accent6>
        <a:srgbClr val="98ACB1"/>
      </a:accent6>
      <a:hlink>
        <a:srgbClr val="CEC7BF"/>
      </a:hlink>
      <a:folHlink>
        <a:srgbClr val="BFBFBF"/>
      </a:folHlink>
    </a:clrScheme>
    <a:fontScheme name="DFYTemplateBla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FYTemplateBlaa 1">
        <a:dk1>
          <a:srgbClr val="000000"/>
        </a:dk1>
        <a:lt1>
          <a:srgbClr val="FFFFFF"/>
        </a:lt1>
        <a:dk2>
          <a:srgbClr val="000000"/>
        </a:dk2>
        <a:lt2>
          <a:srgbClr val="C41154"/>
        </a:lt2>
        <a:accent1>
          <a:srgbClr val="DEB92C"/>
        </a:accent1>
        <a:accent2>
          <a:srgbClr val="A8BEC4"/>
        </a:accent2>
        <a:accent3>
          <a:srgbClr val="FFFFFF"/>
        </a:accent3>
        <a:accent4>
          <a:srgbClr val="000000"/>
        </a:accent4>
        <a:accent5>
          <a:srgbClr val="ECD9AC"/>
        </a:accent5>
        <a:accent6>
          <a:srgbClr val="98ACB1"/>
        </a:accent6>
        <a:hlink>
          <a:srgbClr val="CEC7BF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1" id="{F6D47975-6C6A-4FC2-BDF3-0E780BE4D6BB}" vid="{CCDBFDB6-B94B-4C4B-8BDA-780E29023854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SMoveSetID xmlns="e4dca38c-9a55-4d01-b8b8-afef8ff62d6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B01AFC72F464A837CFDE9928B7685" ma:contentTypeVersion="1" ma:contentTypeDescription="Create a new document." ma:contentTypeScope="" ma:versionID="baf61f119b73c9d7e6c4cfcc68374440">
  <xsd:schema xmlns:xsd="http://www.w3.org/2001/XMLSchema" xmlns:xs="http://www.w3.org/2001/XMLSchema" xmlns:p="http://schemas.microsoft.com/office/2006/metadata/properties" xmlns:ns2="e4dca38c-9a55-4d01-b8b8-afef8ff62d61" targetNamespace="http://schemas.microsoft.com/office/2006/metadata/properties" ma:root="true" ma:fieldsID="cd5e5f643fcbb3d588c9be03f1cb2b62" ns2:_="">
    <xsd:import namespace="e4dca38c-9a55-4d01-b8b8-afef8ff62d61"/>
    <xsd:element name="properties">
      <xsd:complexType>
        <xsd:sequence>
          <xsd:element name="documentManagement">
            <xsd:complexType>
              <xsd:all>
                <xsd:element ref="ns2:TSMoveSe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dca38c-9a55-4d01-b8b8-afef8ff62d61" elementFormDefault="qualified">
    <xsd:import namespace="http://schemas.microsoft.com/office/2006/documentManagement/types"/>
    <xsd:import namespace="http://schemas.microsoft.com/office/infopath/2007/PartnerControls"/>
    <xsd:element name="TSMoveSetID" ma:index="8" nillable="true" ma:displayName="TSMoveSetID" ma:description="This field contains document metadata from TeamShare" ma:internalName="TSMoveSetID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590CB8-71DA-43DC-82B7-B9AB1B899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F776EC-27CB-4A6C-BF52-D6B8D3DEAF64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e4dca38c-9a55-4d01-b8b8-afef8ff62d61"/>
  </ds:schemaRefs>
</ds:datastoreItem>
</file>

<file path=customXml/itemProps3.xml><?xml version="1.0" encoding="utf-8"?>
<ds:datastoreItem xmlns:ds="http://schemas.openxmlformats.org/officeDocument/2006/customXml" ds:itemID="{8B4FF370-427F-499B-8A38-AD9FFD73A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dca38c-9a55-4d01-b8b8-afef8ff62d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700</Words>
  <Application>Microsoft Office PowerPoint</Application>
  <PresentationFormat>Skærmshow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0" baseType="lpstr">
      <vt:lpstr>Arial</vt:lpstr>
      <vt:lpstr>DFYTemplateBlaa</vt:lpstr>
      <vt:lpstr>OK24 Arbejdspladsmøder</vt:lpstr>
      <vt:lpstr>OK24 – hvor er vi på vej hen?</vt:lpstr>
      <vt:lpstr>Reallønsfald OK21</vt:lpstr>
      <vt:lpstr>OK24 - udfordringer</vt:lpstr>
      <vt:lpstr>Tidsplan</vt:lpstr>
      <vt:lpstr>Hvad er vigtig(s)t?</vt:lpstr>
      <vt:lpstr>Arbejdsliv og vilkår </vt:lpstr>
      <vt:lpstr>Deltag i kravsindsamlingen</vt:lpstr>
    </vt:vector>
  </TitlesOfParts>
  <Company>Danske Fysioterapeuter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OK24 arbpladsmøder</dc:title>
  <dc:creator>Nicolai Robinson</dc:creator>
  <cp:lastModifiedBy>Annemarie Krogh</cp:lastModifiedBy>
  <cp:revision>31</cp:revision>
  <cp:lastPrinted>2007-05-29T09:20:25Z</cp:lastPrinted>
  <dcterms:created xsi:type="dcterms:W3CDTF">2020-01-23T12:30:14Z</dcterms:created>
  <dcterms:modified xsi:type="dcterms:W3CDTF">2023-04-14T10:16:20Z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0x010100E36B01AFC72F464A837CFDE9928B7685</vt:lpwstr>
  </property>
</Properties>
</file>