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8" r:id="rId2"/>
    <p:sldId id="268" r:id="rId3"/>
    <p:sldId id="267" r:id="rId4"/>
    <p:sldId id="259" r:id="rId5"/>
    <p:sldId id="260" r:id="rId6"/>
    <p:sldId id="275" r:id="rId7"/>
    <p:sldId id="276" r:id="rId8"/>
    <p:sldId id="277" r:id="rId9"/>
    <p:sldId id="278" r:id="rId10"/>
    <p:sldId id="279" r:id="rId11"/>
    <p:sldId id="280" r:id="rId12"/>
    <p:sldId id="282" r:id="rId13"/>
    <p:sldId id="261" r:id="rId14"/>
    <p:sldId id="271" r:id="rId15"/>
    <p:sldId id="272" r:id="rId16"/>
    <p:sldId id="273" r:id="rId17"/>
    <p:sldId id="274" r:id="rId18"/>
    <p:sldId id="270" r:id="rId19"/>
    <p:sldId id="256" r:id="rId20"/>
    <p:sldId id="257" r:id="rId21"/>
    <p:sldId id="264" r:id="rId22"/>
    <p:sldId id="263" r:id="rId23"/>
    <p:sldId id="265" r:id="rId24"/>
    <p:sldId id="281" r:id="rId25"/>
    <p:sldId id="266" r:id="rId26"/>
    <p:sldId id="269" r:id="rId27"/>
  </p:sldIdLst>
  <p:sldSz cx="18288000" cy="10287000"/>
  <p:notesSz cx="6858000" cy="9144000"/>
  <p:embeddedFontLst>
    <p:embeddedFont>
      <p:font typeface="Britannic Bold" panose="020B0903060703020204" pitchFamily="34" charset="0"/>
      <p:regular r:id="rId29"/>
    </p:embeddedFont>
    <p:embeddedFont>
      <p:font typeface="Segoe UI" panose="020B0502040204020203" pitchFamily="34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8"/>
    <p:restoredTop sz="94725"/>
  </p:normalViewPr>
  <p:slideViewPr>
    <p:cSldViewPr snapToGrid="0">
      <p:cViewPr varScale="1">
        <p:scale>
          <a:sx n="49" d="100"/>
          <a:sy n="49" d="100"/>
        </p:scale>
        <p:origin x="39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F31309-BFA1-4C54-AAB9-132BF97420D2}" type="datetimeFigureOut">
              <a:rPr lang="da-DK" smtClean="0"/>
              <a:t>09-04-2026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A8D41-DC71-4018-B87A-7DB353D329A2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06691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A8D41-DC71-4018-B87A-7DB353D329A2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989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929708-B6CE-FD10-22D6-714DFCAE8C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95C1C962-D067-14E2-884B-AC08F6F4A8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51B9F77D-42F2-B5CC-F05F-3D6173669C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3B5DFBB-A110-3DBD-4E36-7EB46BEF84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6A8D41-DC71-4018-B87A-7DB353D329A2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58134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cid:2190696C-3A01-4F4B-855D-FFB75EAFD539" TargetMode="External"/><Relationship Id="rId5" Type="http://schemas.openxmlformats.org/officeDocument/2006/relationships/image" Target="../media/image12.jpeg"/><Relationship Id="rId4" Type="http://schemas.openxmlformats.org/officeDocument/2006/relationships/image" Target="cid:1293074F-0848-4921-A580-624D28D1566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13" Type="http://schemas.openxmlformats.org/officeDocument/2006/relationships/image" Target="../media/image26.jpg"/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12" Type="http://schemas.openxmlformats.org/officeDocument/2006/relationships/image" Target="../media/image2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11" Type="http://schemas.openxmlformats.org/officeDocument/2006/relationships/image" Target="../media/image24.jpg"/><Relationship Id="rId5" Type="http://schemas.openxmlformats.org/officeDocument/2006/relationships/image" Target="../media/image18.jpg"/><Relationship Id="rId10" Type="http://schemas.openxmlformats.org/officeDocument/2006/relationships/image" Target="../media/image23.jpeg"/><Relationship Id="rId4" Type="http://schemas.openxmlformats.org/officeDocument/2006/relationships/image" Target="../media/image17.jpg"/><Relationship Id="rId9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cid:2F4679FF-5F6A-4FA2-A1BF-6CDE6A613008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cid:BB2BD260-A03E-465F-81DC-9F61B667005F" TargetMode="External"/><Relationship Id="rId5" Type="http://schemas.openxmlformats.org/officeDocument/2006/relationships/image" Target="../media/image8.png"/><Relationship Id="rId10" Type="http://schemas.openxmlformats.org/officeDocument/2006/relationships/image" Target="cid:50F9D6AA-9216-489F-AFAE-27C60057F4C2" TargetMode="External"/><Relationship Id="rId4" Type="http://schemas.openxmlformats.org/officeDocument/2006/relationships/image" Target="cid:187459B1-4701-4E14-BF1F-27B57C119A1E" TargetMode="External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CE92D76-BB27-B637-ADAB-1A42A2308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1ABCC46-F2AD-174A-9E37-7B3CF2B17B94}"/>
              </a:ext>
            </a:extLst>
          </p:cNvPr>
          <p:cNvSpPr txBox="1"/>
          <p:nvPr/>
        </p:nvSpPr>
        <p:spPr>
          <a:xfrm>
            <a:off x="1317568" y="1052335"/>
            <a:ext cx="15652863" cy="73404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5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Danske</a:t>
            </a:r>
            <a:r>
              <a:rPr lang="da-DK" sz="12500" b="1" dirty="0">
                <a:solidFill>
                  <a:srgbClr val="FF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 </a:t>
            </a:r>
            <a:r>
              <a:rPr lang="da-DK" sz="125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Fysioterapeuter</a:t>
            </a:r>
          </a:p>
          <a:p>
            <a:r>
              <a:rPr lang="da-DK" sz="125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Region Midtjylland</a:t>
            </a:r>
            <a:r>
              <a:rPr lang="da-DK" sz="12500" b="1" dirty="0">
                <a:solidFill>
                  <a:srgbClr val="FF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 </a:t>
            </a:r>
            <a:r>
              <a:rPr lang="da-DK" sz="96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Generalforsamling 2026</a:t>
            </a:r>
            <a:endParaRPr lang="da-DK" sz="12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C6AFAE79-E430-D6D2-3806-3F99ABAD01A2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E7D9AD9D-86FA-4EC6-9714-9AFFFF678275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A449B779-A593-CACA-0343-14E3A11F1EE3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68FB227F-412F-A88C-32BD-E6157D4C3F6E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89638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B4CDA-2707-8F73-042D-FDB9C5A10E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1987F168-9C99-4ECB-976E-5F7F0CFA0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75A829E-E07B-7B34-9427-FF5F1380AEA8}"/>
              </a:ext>
            </a:extLst>
          </p:cNvPr>
          <p:cNvSpPr txBox="1"/>
          <p:nvPr/>
        </p:nvSpPr>
        <p:spPr>
          <a:xfrm>
            <a:off x="1472428" y="1791016"/>
            <a:ext cx="1578296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Tæt på medlemmerne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D0E6948D-36D3-3778-0555-07EAAA9FDBBE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C5AD8BEF-DFDC-3411-7291-977785C2B51E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02D02F03-E68D-9D7A-D9A1-154904D43068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A67082CD-4FD2-F093-CA07-399F1772A5CD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0F9E33F6-7B45-7304-4664-13C8693834D3}"/>
              </a:ext>
            </a:extLst>
          </p:cNvPr>
          <p:cNvSpPr txBox="1"/>
          <p:nvPr/>
        </p:nvSpPr>
        <p:spPr>
          <a:xfrm>
            <a:off x="814247" y="3358152"/>
            <a:ext cx="92146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Vigtigheden af deltagelse til dialogmøder, netværksmøder og fyraftensmøder med TR og AMR i forbindelse med Sundhedsreform og Ældrereform </a:t>
            </a:r>
          </a:p>
          <a:p>
            <a:endParaRPr lang="da-DK" sz="3600" dirty="0">
              <a:latin typeface="Britannic Bold" panose="020B0903060703020204" pitchFamily="34" charset="0"/>
            </a:endParaRP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Høj prioritering af at byde de nyuddannede fysioterapeuter velkommen i faget</a:t>
            </a:r>
          </a:p>
          <a:p>
            <a:r>
              <a:rPr lang="da-DK" sz="3600" dirty="0">
                <a:latin typeface="Britannic Bold" panose="020B0903060703020204" pitchFamily="34" charset="0"/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Stort ønske om flere arbejdspladsbesøg</a:t>
            </a:r>
          </a:p>
          <a:p>
            <a:pPr marL="1028700" lvl="1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Skriv gerne til rb@fysio.dk  </a:t>
            </a:r>
          </a:p>
          <a:p>
            <a:pPr marL="571500" indent="-571500">
              <a:buFontTx/>
              <a:buChar char="-"/>
            </a:pPr>
            <a:endParaRPr lang="da-DK" sz="3600" dirty="0">
              <a:latin typeface="Britannic Bold" panose="020B0903060703020204" pitchFamily="34" charset="0"/>
            </a:endParaRPr>
          </a:p>
          <a:p>
            <a:pPr marL="571500" indent="-571500">
              <a:buFontTx/>
              <a:buChar char="-"/>
            </a:pPr>
            <a:endParaRPr lang="da-DK" sz="3600" dirty="0">
              <a:latin typeface="Britannic Bold" panose="020B0903060703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BF8ABCDE-2342-6FB0-248D-F83A9AF7091F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65024" y="-13046865"/>
            <a:ext cx="29063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049" name="1293074F-0848-4921-A580-624D28D15663" descr="IMG_0131.jpeg">
            <a:extLst>
              <a:ext uri="{FF2B5EF4-FFF2-40B4-BE49-F238E27FC236}">
                <a16:creationId xmlns:a16="http://schemas.microsoft.com/office/drawing/2014/main" id="{11BBA369-919B-0A93-C0EA-D4C9D45AF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0507" y="3553985"/>
            <a:ext cx="4831837" cy="3623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99A56C93-2BF0-B40F-4DE3-2F375B2862BC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06789" y="-19453792"/>
            <a:ext cx="38765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2051" name="2190696C-3A01-4F4B-855D-FFB75EAFD539" descr="IMG_0111.jpeg">
            <a:extLst>
              <a:ext uri="{FF2B5EF4-FFF2-40B4-BE49-F238E27FC236}">
                <a16:creationId xmlns:a16="http://schemas.microsoft.com/office/drawing/2014/main" id="{A65B1A6D-90C5-319B-B7B6-87052127CF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95"/>
          <a:stretch>
            <a:fillRect/>
          </a:stretch>
        </p:blipFill>
        <p:spPr bwMode="auto">
          <a:xfrm>
            <a:off x="12768967" y="6379848"/>
            <a:ext cx="4831838" cy="320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0560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E3A00A-C6F0-231B-6EE2-3C14521941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FCE5FD6-A008-F1C5-B02A-9AEEE0900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5186CE3-94C3-7659-8334-53F0E604A22E}"/>
              </a:ext>
            </a:extLst>
          </p:cNvPr>
          <p:cNvSpPr txBox="1"/>
          <p:nvPr/>
        </p:nvSpPr>
        <p:spPr>
          <a:xfrm>
            <a:off x="1015896" y="830828"/>
            <a:ext cx="15782960" cy="4547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Ekstraordinært Repræsentantskab 2026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2718ED78-34F6-7DC8-1337-02E6BB608895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0A277690-594E-B93E-185B-08BBB5FE5438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C18281D8-7CBC-EF97-9851-5BFD15D9638C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15FA830C-B902-47EC-97D7-5F0762EBD1D3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F3BDBAB6-910F-5926-F9A3-3522CF875B4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65024" y="-13046865"/>
            <a:ext cx="29063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26571904-B39E-549F-DB4A-C92ABF14783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06789" y="-19453792"/>
            <a:ext cx="38765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4F689CB-0C5D-56B8-CEA0-1F1363F86941}"/>
              </a:ext>
            </a:extLst>
          </p:cNvPr>
          <p:cNvSpPr txBox="1"/>
          <p:nvPr/>
        </p:nvSpPr>
        <p:spPr>
          <a:xfrm>
            <a:off x="1285549" y="5098708"/>
            <a:ext cx="1399550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>
                <a:latin typeface="Britannic Bold" panose="020B0903060703020204" pitchFamily="34" charset="0"/>
              </a:rPr>
              <a:t>Vi skal beslutte ny struktur for praksisområdet, der kan føre til formelle</a:t>
            </a:r>
          </a:p>
          <a:p>
            <a:r>
              <a:rPr lang="da-DK" sz="2800" dirty="0">
                <a:latin typeface="Britannic Bold" panose="020B0903060703020204" pitchFamily="34" charset="0"/>
              </a:rPr>
              <a:t> overenskomster mellem klinikejere og klinikansatte samt aftaler med lejere, og det får betydning for os alle. Det ekstraordinære repræsentantskab afholdes den 17. juni 2026. </a:t>
            </a:r>
          </a:p>
          <a:p>
            <a:endParaRPr lang="da-DK" sz="2800" dirty="0">
              <a:latin typeface="Britannic Bold" panose="020B0903060703020204" pitchFamily="34" charset="0"/>
            </a:endParaRPr>
          </a:p>
          <a:p>
            <a:r>
              <a:rPr lang="da-DK" sz="2800" dirty="0">
                <a:latin typeface="Britannic Bold" panose="020B0903060703020204" pitchFamily="34" charset="0"/>
              </a:rPr>
              <a:t>Forberedende orienteringsmøde: </a:t>
            </a:r>
          </a:p>
          <a:p>
            <a:r>
              <a:rPr lang="da-DK" sz="2800" dirty="0">
                <a:latin typeface="Britannic Bold" panose="020B0903060703020204" pitchFamily="34" charset="0"/>
              </a:rPr>
              <a:t>Silkeborg 26. maj kl. 17-19: Silkeborg Medborgerhus, Bindslevs plads 5</a:t>
            </a:r>
          </a:p>
          <a:p>
            <a:r>
              <a:rPr lang="da-DK" sz="2400" dirty="0">
                <a:latin typeface="Britannic Bold" panose="020B0903060703020204" pitchFamily="34" charset="0"/>
              </a:rPr>
              <a:t>(Fysisk fremmøde er forbeholdt medlemmer af Danske Fysioterapeuters repræsentantskab.</a:t>
            </a:r>
          </a:p>
          <a:p>
            <a:r>
              <a:rPr lang="da-DK" sz="2400" dirty="0">
                <a:latin typeface="Britannic Bold" panose="020B0903060703020204" pitchFamily="34" charset="0"/>
              </a:rPr>
              <a:t>Som ordinært medlem af Danske Fysioterapeuter har du mulighed for at deltage virtuelt. )</a:t>
            </a:r>
          </a:p>
          <a:p>
            <a:endParaRPr lang="da-DK" sz="28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940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AA7121-7BA7-FF8E-AF73-9DB17D4D4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D65997DC-D5E4-0A49-FD8E-17E9DD6444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F4C5FFB0-4B65-04ED-4923-CFFE56ACC3DA}"/>
              </a:ext>
            </a:extLst>
          </p:cNvPr>
          <p:cNvSpPr txBox="1"/>
          <p:nvPr/>
        </p:nvSpPr>
        <p:spPr>
          <a:xfrm>
            <a:off x="1676402" y="4642998"/>
            <a:ext cx="15443304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Spørgsmål til beretningen 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797A38A9-DD8F-DE26-9914-7C32F3B002F6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85511267-11C5-6144-AE70-8F951DE21983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C76EE804-8B66-E140-3351-26CF602A02E1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F57975EB-4C3B-DCB5-0781-C6C60BE0AECB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190AAF0-15A1-3203-B017-B529DAB75D1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865024" y="-13046865"/>
            <a:ext cx="290639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56077D7E-D2B0-6CC1-A4D8-3446496E5E9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4406789" y="-19453792"/>
            <a:ext cx="3876512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28716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552DCAA-046C-B389-31FA-45AB95A87B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7F16FBE-1398-CDEE-ADA8-E35B89175A7C}"/>
              </a:ext>
            </a:extLst>
          </p:cNvPr>
          <p:cNvSpPr txBox="1"/>
          <p:nvPr/>
        </p:nvSpPr>
        <p:spPr>
          <a:xfrm>
            <a:off x="1043627" y="1212923"/>
            <a:ext cx="13872386" cy="452431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9600" b="1" dirty="0"/>
              <a:t>FORMÅL MED AT LAVE NETVÆRK I DFYS</a:t>
            </a:r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909F56B4-FFEB-63E1-BFBA-3CAEE9A4C716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85D19FA0-2FF3-3FD4-FF28-BC881A386907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657FE9A7-6282-092A-84EB-6A20AFBC0970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E5915574-A5B6-1429-AB7F-955914B61348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CAFEBF-8CAA-5F41-513E-41BC77DEDEAD}"/>
              </a:ext>
            </a:extLst>
          </p:cNvPr>
          <p:cNvSpPr txBox="1"/>
          <p:nvPr/>
        </p:nvSpPr>
        <p:spPr>
          <a:xfrm>
            <a:off x="1043626" y="4332926"/>
            <a:ext cx="15707536" cy="47230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cs typeface="Segoe UI"/>
              </a:rPr>
              <a:t>​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Fagligt forbundet; styrke faglige fællesskaber og faget som profession</a:t>
            </a:r>
          </a:p>
          <a:p>
            <a:pPr marL="277812" lvl="1" indent="0">
              <a:lnSpc>
                <a:spcPct val="90000"/>
              </a:lnSpc>
              <a:buNone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Bringe fysioterapeuterne tættere på hinanden og på </a:t>
            </a:r>
            <a:r>
              <a:rPr lang="da-DK" sz="2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DFys</a:t>
            </a: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77812" lvl="1" indent="0">
              <a:lnSpc>
                <a:spcPct val="90000"/>
              </a:lnSpc>
              <a:buNone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Dyrke egen faglighed: Kompetenceudvikle, erfaringsudveksle </a:t>
            </a:r>
          </a:p>
          <a:p>
            <a:pPr lvl="1">
              <a:lnSpc>
                <a:spcPct val="90000"/>
              </a:lnSpc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og sparre med ligesindede indenfor samme arbejdsområde, interesse eller geografi </a:t>
            </a:r>
          </a:p>
          <a:p>
            <a:pPr marL="277812" lvl="1" indent="0">
              <a:lnSpc>
                <a:spcPct val="90000"/>
              </a:lnSpc>
              <a:buNone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Danne relationer i det nære og netværk på tværs</a:t>
            </a:r>
          </a:p>
          <a:p>
            <a:pPr marL="277812" lvl="1" indent="0">
              <a:lnSpc>
                <a:spcPct val="90000"/>
              </a:lnSpc>
              <a:buNone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Karriere og arbejdsliv fremadrettet – samt trivsel i hverdagen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endParaRPr lang="da-DK" sz="2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Char char="v"/>
            </a:pPr>
            <a:r>
              <a:rPr lang="da-DK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Netværkskonsulenterne hjælper jer på vej.</a:t>
            </a:r>
          </a:p>
          <a:p>
            <a:pPr>
              <a:lnSpc>
                <a:spcPts val="2625"/>
              </a:lnSpc>
            </a:pPr>
            <a:endParaRPr lang="da-DK" sz="4000" dirty="0">
              <a:ea typeface="Calibri"/>
              <a:cs typeface="Segoe UI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000B986E-71C7-0ACF-30BB-F2A5AE8E8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3613" y="3955929"/>
            <a:ext cx="4881174" cy="541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6520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DDFCC0-9647-96BD-3A4D-261C521352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2610D49-408F-3BF7-297C-CBFEDFE52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4" name="Minus 3">
            <a:extLst>
              <a:ext uri="{FF2B5EF4-FFF2-40B4-BE49-F238E27FC236}">
                <a16:creationId xmlns:a16="http://schemas.microsoft.com/office/drawing/2014/main" id="{8E6089A3-C578-C948-5D4F-D6E3DCD005C8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25CF9FDC-0B76-FD61-02AD-9D441E0459E4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55BC1D90-6032-B919-9080-784B90A9EE06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4AC908EF-2382-8B68-BCBE-46F810851D2A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AE5B69-246C-3F0A-E11C-7A19AB5FCD6D}"/>
              </a:ext>
            </a:extLst>
          </p:cNvPr>
          <p:cNvSpPr txBox="1"/>
          <p:nvPr/>
        </p:nvSpPr>
        <p:spPr>
          <a:xfrm>
            <a:off x="1046648" y="3460174"/>
            <a:ext cx="15098934" cy="734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>
              <a:lnSpc>
                <a:spcPts val="2625"/>
              </a:lnSpc>
            </a:pPr>
            <a:r>
              <a:rPr lang="da-DK" sz="4000" dirty="0">
                <a:cs typeface="Segoe UI"/>
              </a:rPr>
              <a:t>​</a:t>
            </a:r>
            <a:endParaRPr lang="da-DK" sz="4000" dirty="0">
              <a:ea typeface="Calibri"/>
              <a:cs typeface="Segoe UI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02B3D1D6-7197-33FA-2EE3-3C9874F4B0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1873"/>
          <a:stretch>
            <a:fillRect/>
          </a:stretch>
        </p:blipFill>
        <p:spPr>
          <a:xfrm>
            <a:off x="1193800" y="560751"/>
            <a:ext cx="10439399" cy="888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9857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315E1E-B3C6-AEB3-BDD7-DE982F3F3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30A6B460-2330-F936-449E-3C0AF2D119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F676152-6905-E8C6-54CF-21011B25DB2E}"/>
              </a:ext>
            </a:extLst>
          </p:cNvPr>
          <p:cNvSpPr txBox="1"/>
          <p:nvPr/>
        </p:nvSpPr>
        <p:spPr>
          <a:xfrm>
            <a:off x="1043626" y="1212922"/>
            <a:ext cx="15652863" cy="333937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D538B495-BE6F-89FD-46E7-CFC2E7771717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B888BFC6-D9BE-D241-A7A7-4AD7907024A0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A4135C28-A0EC-A536-28AD-FC5CA587EEE4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FE6930D4-4438-F6F2-4E4A-6BBBDEA314F0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0FC790-E752-00BE-F2E6-D1AD45AC0AE4}"/>
              </a:ext>
            </a:extLst>
          </p:cNvPr>
          <p:cNvSpPr txBox="1"/>
          <p:nvPr/>
        </p:nvSpPr>
        <p:spPr>
          <a:xfrm>
            <a:off x="1046648" y="3460174"/>
            <a:ext cx="15098934" cy="734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>
              <a:lnSpc>
                <a:spcPts val="2625"/>
              </a:lnSpc>
            </a:pPr>
            <a:r>
              <a:rPr lang="da-DK" sz="4000" dirty="0">
                <a:cs typeface="Segoe UI"/>
              </a:rPr>
              <a:t>​</a:t>
            </a:r>
            <a:endParaRPr lang="da-DK" sz="4000" dirty="0">
              <a:ea typeface="Calibri"/>
              <a:cs typeface="Segoe UI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8F4B9C28-DF51-927E-A21C-C71334CA96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290" y="634925"/>
            <a:ext cx="12124465" cy="909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5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1D1C1-5E57-CE74-47AC-1A7DDAF52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F056E670-746D-60A1-A525-CDD3ABB7A7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4" name="Minus 3">
            <a:extLst>
              <a:ext uri="{FF2B5EF4-FFF2-40B4-BE49-F238E27FC236}">
                <a16:creationId xmlns:a16="http://schemas.microsoft.com/office/drawing/2014/main" id="{F48DCF18-D127-3C84-06FA-7E8996EDB9F6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EBB72A4F-4954-F532-4845-556D957948E1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30A731AF-A606-ED0F-9365-128B69E26724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0377FA8F-CDF0-2A43-F20E-8A8D5EC3958B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B9D2D6-B0F2-3E7D-B1EC-4BF5AE27EFFF}"/>
              </a:ext>
            </a:extLst>
          </p:cNvPr>
          <p:cNvSpPr txBox="1"/>
          <p:nvPr/>
        </p:nvSpPr>
        <p:spPr>
          <a:xfrm>
            <a:off x="1046648" y="3460174"/>
            <a:ext cx="15098934" cy="734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>
              <a:lnSpc>
                <a:spcPts val="2625"/>
              </a:lnSpc>
            </a:pPr>
            <a:r>
              <a:rPr lang="da-DK" sz="4000" dirty="0">
                <a:cs typeface="Segoe UI"/>
              </a:rPr>
              <a:t>​</a:t>
            </a:r>
            <a:endParaRPr lang="da-DK" sz="4000" dirty="0">
              <a:ea typeface="Calibri"/>
              <a:cs typeface="Segoe UI"/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B359641-E7F6-32AA-599D-556C339268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746" y="6940103"/>
            <a:ext cx="3661957" cy="2746468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30115C1-BC0F-D613-69BB-FCA08DC84F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549" y="1993795"/>
            <a:ext cx="3633334" cy="4844445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5CD6724A-0482-26BE-6C01-A61B2B599E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511" y="503922"/>
            <a:ext cx="3131689" cy="2348767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96D75C85-EC30-409D-68C6-D9919D36A9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967" y="6288309"/>
            <a:ext cx="4564518" cy="3423389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4443B90A-0A9F-6B47-729B-395029687C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6755" y="3460174"/>
            <a:ext cx="3469520" cy="2602140"/>
          </a:xfrm>
          <a:prstGeom prst="rect">
            <a:avLst/>
          </a:prstGeom>
        </p:spPr>
      </p:pic>
      <p:pic>
        <p:nvPicPr>
          <p:cNvPr id="21" name="Billede 20">
            <a:extLst>
              <a:ext uri="{FF2B5EF4-FFF2-40B4-BE49-F238E27FC236}">
                <a16:creationId xmlns:a16="http://schemas.microsoft.com/office/drawing/2014/main" id="{E52A5150-9B18-1BB8-391C-A2F11A590B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090" y="3827326"/>
            <a:ext cx="4457092" cy="5942789"/>
          </a:xfrm>
          <a:prstGeom prst="rect">
            <a:avLst/>
          </a:prstGeom>
        </p:spPr>
      </p:pic>
      <p:pic>
        <p:nvPicPr>
          <p:cNvPr id="23" name="Billede 22">
            <a:extLst>
              <a:ext uri="{FF2B5EF4-FFF2-40B4-BE49-F238E27FC236}">
                <a16:creationId xmlns:a16="http://schemas.microsoft.com/office/drawing/2014/main" id="{02A7521F-FE6E-C017-76B3-C64CC80B363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494879" y="5439415"/>
            <a:ext cx="4882609" cy="3661957"/>
          </a:xfrm>
          <a:prstGeom prst="rect">
            <a:avLst/>
          </a:prstGeom>
        </p:spPr>
      </p:pic>
      <p:pic>
        <p:nvPicPr>
          <p:cNvPr id="25" name="Billede 24">
            <a:extLst>
              <a:ext uri="{FF2B5EF4-FFF2-40B4-BE49-F238E27FC236}">
                <a16:creationId xmlns:a16="http://schemas.microsoft.com/office/drawing/2014/main" id="{68F18B1D-4D65-0D51-0C77-40B40D0CD6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17" y="3029294"/>
            <a:ext cx="4064000" cy="3048000"/>
          </a:xfrm>
          <a:prstGeom prst="rect">
            <a:avLst/>
          </a:prstGeom>
        </p:spPr>
      </p:pic>
      <p:pic>
        <p:nvPicPr>
          <p:cNvPr id="27" name="Billede 26">
            <a:extLst>
              <a:ext uri="{FF2B5EF4-FFF2-40B4-BE49-F238E27FC236}">
                <a16:creationId xmlns:a16="http://schemas.microsoft.com/office/drawing/2014/main" id="{06B69B0D-2B36-BC46-D0E8-9C1691F7D5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3580" y="-61065"/>
            <a:ext cx="3661548" cy="4882064"/>
          </a:xfrm>
          <a:prstGeom prst="rect">
            <a:avLst/>
          </a:prstGeom>
        </p:spPr>
      </p:pic>
      <p:pic>
        <p:nvPicPr>
          <p:cNvPr id="29" name="Billede 28">
            <a:extLst>
              <a:ext uri="{FF2B5EF4-FFF2-40B4-BE49-F238E27FC236}">
                <a16:creationId xmlns:a16="http://schemas.microsoft.com/office/drawing/2014/main" id="{8FE99EC5-5EA2-05C1-CC7C-D3AD52C64C8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70" y="402358"/>
            <a:ext cx="3871888" cy="2903916"/>
          </a:xfrm>
          <a:prstGeom prst="rect">
            <a:avLst/>
          </a:prstGeom>
        </p:spPr>
      </p:pic>
      <p:pic>
        <p:nvPicPr>
          <p:cNvPr id="31" name="Billede 30">
            <a:extLst>
              <a:ext uri="{FF2B5EF4-FFF2-40B4-BE49-F238E27FC236}">
                <a16:creationId xmlns:a16="http://schemas.microsoft.com/office/drawing/2014/main" id="{60B22500-F6E5-00C3-983A-6284577059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20" y="380348"/>
            <a:ext cx="2634742" cy="351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860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1FD86-7535-7763-B70C-6B75DBCF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54B50DB6-1948-CF8C-7BC1-0ABFA8CC9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4" name="Minus 3">
            <a:extLst>
              <a:ext uri="{FF2B5EF4-FFF2-40B4-BE49-F238E27FC236}">
                <a16:creationId xmlns:a16="http://schemas.microsoft.com/office/drawing/2014/main" id="{4D55835A-1FB2-3FA7-1A3B-76E45188EB99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B1F1DC02-399E-BE98-D396-3790EDBD0B80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478A5042-1483-648E-B343-3CBB965B3CC9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16A420D5-AC57-1A79-E957-513523A34354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83FABE-7C62-280D-4FB5-5883ED553C8D}"/>
              </a:ext>
            </a:extLst>
          </p:cNvPr>
          <p:cNvSpPr txBox="1"/>
          <p:nvPr/>
        </p:nvSpPr>
        <p:spPr>
          <a:xfrm>
            <a:off x="1046648" y="3460174"/>
            <a:ext cx="15098934" cy="734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>
              <a:lnSpc>
                <a:spcPts val="2625"/>
              </a:lnSpc>
            </a:pPr>
            <a:r>
              <a:rPr lang="da-DK" sz="4000" dirty="0">
                <a:cs typeface="Segoe UI"/>
              </a:rPr>
              <a:t>​</a:t>
            </a:r>
            <a:endParaRPr lang="da-DK" sz="4000" dirty="0">
              <a:ea typeface="Calibri"/>
              <a:cs typeface="Segoe UI"/>
            </a:endParaRP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D00C6F89-CE2A-1FB0-F0AC-8A10ED6EA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8472" y="847632"/>
            <a:ext cx="11557247" cy="86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48EFD-02A3-1E07-5D44-113DA4F275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149C1646-EECD-E542-3E83-69D0AFEAE8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5028B49-84D9-D2C4-6EAB-1F19586A4E67}"/>
              </a:ext>
            </a:extLst>
          </p:cNvPr>
          <p:cNvSpPr txBox="1"/>
          <p:nvPr/>
        </p:nvSpPr>
        <p:spPr>
          <a:xfrm>
            <a:off x="1043626" y="1212922"/>
            <a:ext cx="15652863" cy="48167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9600" b="1" dirty="0">
                <a:solidFill>
                  <a:srgbClr val="C00000"/>
                </a:solidFill>
                <a:latin typeface="Britannic Bold"/>
                <a:cs typeface="Times New Roman"/>
              </a:rPr>
              <a:t>Indkomne forslag</a:t>
            </a:r>
          </a:p>
          <a:p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C3A095AD-F1A5-0049-A93B-3EBAF69C77CE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A30F16C7-A324-F818-3F6E-B873C9793881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014D5852-9FDC-829E-E1F3-AE7EE46AA9CA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E4A52139-DA89-BE06-5DD4-4C94BD6C8D5A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3871BA-E12B-DC0F-59FA-0ECB59D62B7D}"/>
              </a:ext>
            </a:extLst>
          </p:cNvPr>
          <p:cNvSpPr txBox="1"/>
          <p:nvPr/>
        </p:nvSpPr>
        <p:spPr>
          <a:xfrm>
            <a:off x="1046648" y="3460174"/>
            <a:ext cx="15098934" cy="734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1950"/>
              </a:lnSpc>
            </a:pPr>
            <a:endParaRPr lang="en-US" sz="3000" dirty="0">
              <a:latin typeface="Aptos"/>
              <a:cs typeface="Segoe UI"/>
            </a:endParaRPr>
          </a:p>
          <a:p>
            <a:pPr>
              <a:lnSpc>
                <a:spcPts val="2625"/>
              </a:lnSpc>
            </a:pPr>
            <a:r>
              <a:rPr lang="da-DK" sz="4000" dirty="0">
                <a:cs typeface="Segoe UI"/>
              </a:rPr>
              <a:t>​</a:t>
            </a:r>
            <a:endParaRPr lang="da-DK" sz="4000" dirty="0">
              <a:ea typeface="Calibri"/>
              <a:cs typeface="Segoe UI"/>
            </a:endParaRP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1B130286-497F-6A3C-D57E-6609B8F78BFC}"/>
              </a:ext>
            </a:extLst>
          </p:cNvPr>
          <p:cNvSpPr txBox="1"/>
          <p:nvPr/>
        </p:nvSpPr>
        <p:spPr>
          <a:xfrm>
            <a:off x="1101321" y="3421770"/>
            <a:ext cx="150989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44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Bestyrelsen har ikke modtaget nogle indkomne forslag</a:t>
            </a:r>
            <a:endParaRPr lang="da-DK" sz="4400" dirty="0"/>
          </a:p>
        </p:txBody>
      </p:sp>
    </p:spTree>
    <p:extLst>
      <p:ext uri="{BB962C8B-B14F-4D97-AF65-F5344CB8AC3E}">
        <p14:creationId xmlns:p14="http://schemas.microsoft.com/office/powerpoint/2010/main" val="35814399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4B96ADF1-1A52-8C56-6FFF-6CE5BCF7E6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B3C04FF2-EB8E-DAF4-C079-635C1EC35EB0}"/>
              </a:ext>
            </a:extLst>
          </p:cNvPr>
          <p:cNvSpPr txBox="1"/>
          <p:nvPr/>
        </p:nvSpPr>
        <p:spPr>
          <a:xfrm>
            <a:off x="1317568" y="3247068"/>
            <a:ext cx="15652863" cy="37856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1500" b="1" dirty="0">
                <a:solidFill>
                  <a:srgbClr val="C00000"/>
                </a:solidFill>
                <a:latin typeface="Britannic Bold"/>
                <a:cs typeface="Times New Roman"/>
              </a:rPr>
              <a:t>Regnskabsgennemgang</a:t>
            </a:r>
            <a:endParaRPr lang="en-US" dirty="0"/>
          </a:p>
          <a:p>
            <a:r>
              <a:rPr lang="da-DK" sz="125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2026</a:t>
            </a:r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2184AEAA-AE30-B302-4BBB-63CC2EF416CD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Minus 11">
            <a:extLst>
              <a:ext uri="{FF2B5EF4-FFF2-40B4-BE49-F238E27FC236}">
                <a16:creationId xmlns:a16="http://schemas.microsoft.com/office/drawing/2014/main" id="{DD80F0A5-E511-ECB1-7A52-189C87D41D7E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5051809F-8D1F-48BB-36B2-CB4F396C8C87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Minus 13">
            <a:extLst>
              <a:ext uri="{FF2B5EF4-FFF2-40B4-BE49-F238E27FC236}">
                <a16:creationId xmlns:a16="http://schemas.microsoft.com/office/drawing/2014/main" id="{3D1AC358-0B4E-D459-0F6A-62A9A1BDCA7C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E49F29-404E-7BC4-732A-B4F9BA1ACB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C28BA6A-DB42-2440-B936-A9F800AB38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BFE963BA-88A6-B95E-2BC0-981C25083FF6}"/>
              </a:ext>
            </a:extLst>
          </p:cNvPr>
          <p:cNvSpPr txBox="1"/>
          <p:nvPr/>
        </p:nvSpPr>
        <p:spPr>
          <a:xfrm>
            <a:off x="1317568" y="2000601"/>
            <a:ext cx="15652863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25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Jubilæumsfejring</a:t>
            </a:r>
          </a:p>
          <a:p>
            <a:endParaRPr lang="da-DK" sz="66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r>
              <a:rPr lang="da-DK" sz="66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Danske Fysioterapeuter</a:t>
            </a:r>
          </a:p>
          <a:p>
            <a:r>
              <a:rPr lang="da-DK" sz="660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Region Midtjylland</a:t>
            </a: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99F260F6-D1EE-CCA5-D2C2-FB08D14D2FFF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03857607-EABB-4561-59D1-E5D97D084ECB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36DD3B6B-C3EA-F19C-908C-9732C69A2842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60A02FCF-351E-72F5-6F9C-C403FA21447C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0C012A76-3B92-4659-0CC4-413D86C4ED81}"/>
              </a:ext>
            </a:extLst>
          </p:cNvPr>
          <p:cNvSpPr txBox="1"/>
          <p:nvPr/>
        </p:nvSpPr>
        <p:spPr>
          <a:xfrm>
            <a:off x="4597400" y="4996934"/>
            <a:ext cx="933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da-DK" dirty="0"/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DD69688F-647D-729D-131B-6F98C6E851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9" b="7258"/>
          <a:stretch>
            <a:fillRect/>
          </a:stretch>
        </p:blipFill>
        <p:spPr>
          <a:xfrm flipH="1">
            <a:off x="12834257" y="5795105"/>
            <a:ext cx="5053749" cy="3844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5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A7D432E6-DB29-9BE2-B1EE-AC5E4BE7B0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694DCB46-4C8F-EF57-00AE-B85FB50B31E8}"/>
              </a:ext>
            </a:extLst>
          </p:cNvPr>
          <p:cNvSpPr txBox="1"/>
          <p:nvPr/>
        </p:nvSpPr>
        <p:spPr>
          <a:xfrm>
            <a:off x="1317568" y="288620"/>
            <a:ext cx="1565286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8800" b="1" dirty="0">
                <a:solidFill>
                  <a:srgbClr val="C00000"/>
                </a:solidFill>
                <a:latin typeface="Britannic Bold"/>
                <a:cs typeface="Times New Roman"/>
              </a:rPr>
              <a:t>Regnskab 24/25</a:t>
            </a:r>
            <a:endParaRPr lang="en-US" dirty="0"/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E99ABE52-97F9-83A2-3B41-D057A4A8E0F1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D8EE796B-5948-AC26-A45A-6BFC98FED27D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991D9733-B1AE-0831-11A1-7A5ED2431B9B}"/>
              </a:ext>
            </a:extLst>
          </p:cNvPr>
          <p:cNvSpPr/>
          <p:nvPr/>
        </p:nvSpPr>
        <p:spPr>
          <a:xfrm rot="10800000">
            <a:off x="-3327400" y="8835957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0B763A71-A385-E079-27DE-051EC9B53474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85526512-F224-2406-CAD1-FC71B8DE04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22" y="1735170"/>
            <a:ext cx="9656369" cy="823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62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26D3A5-0E05-458C-9C9C-C545D7D4E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8C41F56A-EA9D-5357-A918-64B742980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825A2CF5-6DFE-8B3B-4839-1BED6FDE34C9}"/>
              </a:ext>
            </a:extLst>
          </p:cNvPr>
          <p:cNvSpPr txBox="1"/>
          <p:nvPr/>
        </p:nvSpPr>
        <p:spPr>
          <a:xfrm>
            <a:off x="1317568" y="612686"/>
            <a:ext cx="15652863" cy="14465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8800" b="1" dirty="0">
                <a:solidFill>
                  <a:srgbClr val="C00000"/>
                </a:solidFill>
                <a:latin typeface="Britannic Bold"/>
                <a:cs typeface="Times New Roman"/>
              </a:rPr>
              <a:t>Budget 2026</a:t>
            </a:r>
            <a:endParaRPr lang="en-US" dirty="0"/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C681215C-5F95-0581-138D-0CF570ABCA86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7045AAB4-A6D8-C7AD-B8A2-71E3390F4540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DD5F1D45-26FF-A5A7-22C2-4A3197D5717B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1413BBC1-DCF0-304A-5335-93C8C03535F0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B76DD7B-688C-7370-C022-12A4640EE1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568" y="2136843"/>
            <a:ext cx="9488816" cy="734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7927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43621725-2B3F-5D33-C987-81E11A43A3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456EA1DC-706A-9FBA-D521-804AC51CC50E}"/>
              </a:ext>
            </a:extLst>
          </p:cNvPr>
          <p:cNvSpPr txBox="1"/>
          <p:nvPr/>
        </p:nvSpPr>
        <p:spPr>
          <a:xfrm>
            <a:off x="1317568" y="1052335"/>
            <a:ext cx="1565286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500" b="1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Valg</a:t>
            </a:r>
          </a:p>
          <a:p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E633C7AB-503A-22C7-6C37-D17D105C0AD1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96E9B24E-A7D4-B70F-6548-D37232BAF0AE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92682316-5D30-C092-10CF-EF037D8E83E9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816EE732-296C-B023-1447-25ED36CA7195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92D4245B-990A-8ED5-36C6-05DCFAE6D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11" name="Minus 10">
            <a:extLst>
              <a:ext uri="{FF2B5EF4-FFF2-40B4-BE49-F238E27FC236}">
                <a16:creationId xmlns:a16="http://schemas.microsoft.com/office/drawing/2014/main" id="{FC5BF3FB-AA7E-F5FA-907A-AAADD4CFE887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Minus 11">
            <a:extLst>
              <a:ext uri="{FF2B5EF4-FFF2-40B4-BE49-F238E27FC236}">
                <a16:creationId xmlns:a16="http://schemas.microsoft.com/office/drawing/2014/main" id="{5CD431E7-A016-36C2-CF64-EED36CD65575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12">
            <a:extLst>
              <a:ext uri="{FF2B5EF4-FFF2-40B4-BE49-F238E27FC236}">
                <a16:creationId xmlns:a16="http://schemas.microsoft.com/office/drawing/2014/main" id="{C483189B-5D00-6991-9540-C98002F2DF33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Minus 13">
            <a:extLst>
              <a:ext uri="{FF2B5EF4-FFF2-40B4-BE49-F238E27FC236}">
                <a16:creationId xmlns:a16="http://schemas.microsoft.com/office/drawing/2014/main" id="{A7976CCE-FE75-C58D-4198-E05AF965E9F4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864CB48D-D46C-CE1A-3464-B9B96CABF343}"/>
              </a:ext>
            </a:extLst>
          </p:cNvPr>
          <p:cNvSpPr txBox="1"/>
          <p:nvPr/>
        </p:nvSpPr>
        <p:spPr>
          <a:xfrm>
            <a:off x="1525478" y="3314700"/>
            <a:ext cx="1119357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7 bestyrelsesmedlemmer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2 suppleanter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2 kritiske revisorer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1 kritisk revisor suppleant</a:t>
            </a:r>
          </a:p>
          <a:p>
            <a:pPr marL="742950" indent="-742950">
              <a:buFont typeface="+mj-lt"/>
              <a:buAutoNum type="arabicPeriod"/>
            </a:pP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19471805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2A06E4B-3D10-2455-2767-BE9B5684D1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5" name="Tekstfelt 2">
            <a:extLst>
              <a:ext uri="{FF2B5EF4-FFF2-40B4-BE49-F238E27FC236}">
                <a16:creationId xmlns:a16="http://schemas.microsoft.com/office/drawing/2014/main" id="{29E7BC0E-83BB-3C3D-A16E-DB5092807321}"/>
              </a:ext>
            </a:extLst>
          </p:cNvPr>
          <p:cNvSpPr txBox="1"/>
          <p:nvPr/>
        </p:nvSpPr>
        <p:spPr>
          <a:xfrm>
            <a:off x="1317568" y="1052335"/>
            <a:ext cx="15652863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1500" b="1">
                <a:solidFill>
                  <a:srgbClr val="C00000"/>
                </a:solidFill>
                <a:latin typeface="Britannic Bold"/>
                <a:cs typeface="Times New Roman"/>
              </a:rPr>
              <a:t>Opstillinger</a:t>
            </a:r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Minus 3">
            <a:extLst>
              <a:ext uri="{FF2B5EF4-FFF2-40B4-BE49-F238E27FC236}">
                <a16:creationId xmlns:a16="http://schemas.microsoft.com/office/drawing/2014/main" id="{E6F5F0EC-9951-1848-9CF9-E2C331DAB056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Minus 4">
            <a:extLst>
              <a:ext uri="{FF2B5EF4-FFF2-40B4-BE49-F238E27FC236}">
                <a16:creationId xmlns:a16="http://schemas.microsoft.com/office/drawing/2014/main" id="{637AC14A-70B0-555B-831F-A421C1BCA00F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Minus 5">
            <a:extLst>
              <a:ext uri="{FF2B5EF4-FFF2-40B4-BE49-F238E27FC236}">
                <a16:creationId xmlns:a16="http://schemas.microsoft.com/office/drawing/2014/main" id="{696E23D9-FBD1-B0D6-E8BD-A70E344CB80D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6">
            <a:extLst>
              <a:ext uri="{FF2B5EF4-FFF2-40B4-BE49-F238E27FC236}">
                <a16:creationId xmlns:a16="http://schemas.microsoft.com/office/drawing/2014/main" id="{D48EFB9E-8523-063F-967E-62BB33251CFA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8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68156F6-EB4C-6A1C-AEFE-6FEFCA9C60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00099"/>
            <a:ext cx="3187700" cy="2978289"/>
          </a:xfrm>
          <a:prstGeom prst="rect">
            <a:avLst/>
          </a:prstGeom>
        </p:spPr>
      </p:pic>
      <p:sp>
        <p:nvSpPr>
          <p:cNvPr id="17" name="Minus 10">
            <a:extLst>
              <a:ext uri="{FF2B5EF4-FFF2-40B4-BE49-F238E27FC236}">
                <a16:creationId xmlns:a16="http://schemas.microsoft.com/office/drawing/2014/main" id="{70F52E35-3C0C-E1F9-EADC-E8B5CCE6B797}"/>
              </a:ext>
            </a:extLst>
          </p:cNvPr>
          <p:cNvSpPr/>
          <p:nvPr/>
        </p:nvSpPr>
        <p:spPr>
          <a:xfrm>
            <a:off x="-2514600" y="-8763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Minus 11">
            <a:extLst>
              <a:ext uri="{FF2B5EF4-FFF2-40B4-BE49-F238E27FC236}">
                <a16:creationId xmlns:a16="http://schemas.microsoft.com/office/drawing/2014/main" id="{4FA6E2FF-AB39-CB3F-04B7-6D7C4102C1FD}"/>
              </a:ext>
            </a:extLst>
          </p:cNvPr>
          <p:cNvSpPr/>
          <p:nvPr/>
        </p:nvSpPr>
        <p:spPr>
          <a:xfrm rot="16200000">
            <a:off x="-6781799" y="39243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Minus 12">
            <a:extLst>
              <a:ext uri="{FF2B5EF4-FFF2-40B4-BE49-F238E27FC236}">
                <a16:creationId xmlns:a16="http://schemas.microsoft.com/office/drawing/2014/main" id="{3C2254B9-C0DA-5847-056A-C5BFE2BA56EE}"/>
              </a:ext>
            </a:extLst>
          </p:cNvPr>
          <p:cNvSpPr/>
          <p:nvPr/>
        </p:nvSpPr>
        <p:spPr>
          <a:xfrm rot="10800000">
            <a:off x="-2819400" y="87071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Minus 13">
            <a:extLst>
              <a:ext uri="{FF2B5EF4-FFF2-40B4-BE49-F238E27FC236}">
                <a16:creationId xmlns:a16="http://schemas.microsoft.com/office/drawing/2014/main" id="{0CCEB6C6-1E99-39FB-C259-7468FC0F16E4}"/>
              </a:ext>
            </a:extLst>
          </p:cNvPr>
          <p:cNvSpPr/>
          <p:nvPr/>
        </p:nvSpPr>
        <p:spPr>
          <a:xfrm rot="16200000">
            <a:off x="11191806" y="38448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14">
            <a:extLst>
              <a:ext uri="{FF2B5EF4-FFF2-40B4-BE49-F238E27FC236}">
                <a16:creationId xmlns:a16="http://schemas.microsoft.com/office/drawing/2014/main" id="{78CF571D-509A-E4B0-5F85-CFDFC9F39456}"/>
              </a:ext>
            </a:extLst>
          </p:cNvPr>
          <p:cNvSpPr txBox="1"/>
          <p:nvPr/>
        </p:nvSpPr>
        <p:spPr>
          <a:xfrm>
            <a:off x="1966570" y="2289243"/>
            <a:ext cx="15421659" cy="88331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da-DK" sz="4800" b="1" dirty="0">
              <a:solidFill>
                <a:srgbClr val="C00000"/>
              </a:solidFill>
              <a:latin typeface="Britannic Bold"/>
            </a:endParaRPr>
          </a:p>
          <a:p>
            <a:endParaRPr lang="da-DK" sz="4800" b="1" dirty="0">
              <a:solidFill>
                <a:srgbClr val="C00000"/>
              </a:solidFill>
              <a:latin typeface="Britannic Bold"/>
            </a:endParaRP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Kirsten Ægidius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Nana Iversen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Agnes Holst (næstformand)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Ulrik Rau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Karin </a:t>
            </a:r>
            <a:r>
              <a:rPr lang="da-DK" sz="4800" b="1" dirty="0" err="1">
                <a:solidFill>
                  <a:srgbClr val="C00000"/>
                </a:solidFill>
                <a:latin typeface="Britannic Bold"/>
              </a:rPr>
              <a:t>Ausum</a:t>
            </a: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 Vilandt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Janni Brønd Poulsen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…</a:t>
            </a:r>
          </a:p>
          <a:p>
            <a:pPr marL="1143000" indent="-1143000">
              <a:buFontTx/>
              <a:buAutoNum type="arabicPeriod"/>
            </a:pPr>
            <a:endParaRPr lang="da-DK" sz="4800" b="1" dirty="0">
              <a:solidFill>
                <a:srgbClr val="C00000"/>
              </a:solidFill>
              <a:latin typeface="Britannic Bold"/>
            </a:endParaRPr>
          </a:p>
          <a:p>
            <a:pPr marL="1143000" indent="-1143000">
              <a:buFontTx/>
              <a:buAutoNum type="arabicPeriod"/>
            </a:pPr>
            <a:endParaRPr lang="da-DK" sz="4800" b="1" dirty="0">
              <a:solidFill>
                <a:srgbClr val="C00000"/>
              </a:solidFill>
              <a:latin typeface="Britannic Bold"/>
              <a:ea typeface="Calibri"/>
              <a:cs typeface="Calibri"/>
            </a:endParaRPr>
          </a:p>
          <a:p>
            <a:pPr marL="742950" indent="-742950">
              <a:buFont typeface="+mj-lt"/>
              <a:buAutoNum type="arabicPeriod"/>
            </a:pPr>
            <a:endParaRPr lang="da-DK" sz="4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12735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057B4-94AA-ED98-6AC2-1AABAA16A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24ABB3E9-1B61-70E7-3E7D-9BDFDC9FB6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5" name="Tekstfelt 2">
            <a:extLst>
              <a:ext uri="{FF2B5EF4-FFF2-40B4-BE49-F238E27FC236}">
                <a16:creationId xmlns:a16="http://schemas.microsoft.com/office/drawing/2014/main" id="{07ECA449-3BA2-0226-DB89-F33F84CDF0F3}"/>
              </a:ext>
            </a:extLst>
          </p:cNvPr>
          <p:cNvSpPr txBox="1"/>
          <p:nvPr/>
        </p:nvSpPr>
        <p:spPr>
          <a:xfrm>
            <a:off x="1317568" y="1052335"/>
            <a:ext cx="15652863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1500" b="1" dirty="0">
                <a:solidFill>
                  <a:srgbClr val="C00000"/>
                </a:solidFill>
                <a:latin typeface="Britannic Bold"/>
                <a:cs typeface="Times New Roman"/>
              </a:rPr>
              <a:t>Suppleanter</a:t>
            </a:r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Minus 3">
            <a:extLst>
              <a:ext uri="{FF2B5EF4-FFF2-40B4-BE49-F238E27FC236}">
                <a16:creationId xmlns:a16="http://schemas.microsoft.com/office/drawing/2014/main" id="{C9449E9E-CB68-5E67-DDF6-6CEB63E1B257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Minus 4">
            <a:extLst>
              <a:ext uri="{FF2B5EF4-FFF2-40B4-BE49-F238E27FC236}">
                <a16:creationId xmlns:a16="http://schemas.microsoft.com/office/drawing/2014/main" id="{80F7A00B-9E77-408A-04FF-5644B7D711C3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Minus 5">
            <a:extLst>
              <a:ext uri="{FF2B5EF4-FFF2-40B4-BE49-F238E27FC236}">
                <a16:creationId xmlns:a16="http://schemas.microsoft.com/office/drawing/2014/main" id="{415D199F-A22C-80BE-01F7-C1FC9A6094E0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6">
            <a:extLst>
              <a:ext uri="{FF2B5EF4-FFF2-40B4-BE49-F238E27FC236}">
                <a16:creationId xmlns:a16="http://schemas.microsoft.com/office/drawing/2014/main" id="{9B3A6B92-268D-42B4-3E9B-DA2C05EC0589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8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29AC05DE-1AB7-8C7B-FB36-57C4EB19B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00099"/>
            <a:ext cx="3187700" cy="2978289"/>
          </a:xfrm>
          <a:prstGeom prst="rect">
            <a:avLst/>
          </a:prstGeom>
        </p:spPr>
      </p:pic>
      <p:sp>
        <p:nvSpPr>
          <p:cNvPr id="17" name="Minus 10">
            <a:extLst>
              <a:ext uri="{FF2B5EF4-FFF2-40B4-BE49-F238E27FC236}">
                <a16:creationId xmlns:a16="http://schemas.microsoft.com/office/drawing/2014/main" id="{1C7F7BF6-7123-F8EF-CD1B-6FE11F1DDE8D}"/>
              </a:ext>
            </a:extLst>
          </p:cNvPr>
          <p:cNvSpPr/>
          <p:nvPr/>
        </p:nvSpPr>
        <p:spPr>
          <a:xfrm>
            <a:off x="-2514600" y="-8763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Minus 11">
            <a:extLst>
              <a:ext uri="{FF2B5EF4-FFF2-40B4-BE49-F238E27FC236}">
                <a16:creationId xmlns:a16="http://schemas.microsoft.com/office/drawing/2014/main" id="{9BFF9875-7867-C1B4-6A6B-379B55892DE2}"/>
              </a:ext>
            </a:extLst>
          </p:cNvPr>
          <p:cNvSpPr/>
          <p:nvPr/>
        </p:nvSpPr>
        <p:spPr>
          <a:xfrm rot="16200000">
            <a:off x="-6781799" y="39243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Minus 12">
            <a:extLst>
              <a:ext uri="{FF2B5EF4-FFF2-40B4-BE49-F238E27FC236}">
                <a16:creationId xmlns:a16="http://schemas.microsoft.com/office/drawing/2014/main" id="{5D6314E2-A6E9-5101-6E1E-234B62F36C28}"/>
              </a:ext>
            </a:extLst>
          </p:cNvPr>
          <p:cNvSpPr/>
          <p:nvPr/>
        </p:nvSpPr>
        <p:spPr>
          <a:xfrm rot="10800000">
            <a:off x="-2819400" y="87071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Minus 13">
            <a:extLst>
              <a:ext uri="{FF2B5EF4-FFF2-40B4-BE49-F238E27FC236}">
                <a16:creationId xmlns:a16="http://schemas.microsoft.com/office/drawing/2014/main" id="{1005195A-9A74-C0E2-82CA-4DCAB26123F9}"/>
              </a:ext>
            </a:extLst>
          </p:cNvPr>
          <p:cNvSpPr/>
          <p:nvPr/>
        </p:nvSpPr>
        <p:spPr>
          <a:xfrm rot="16200000">
            <a:off x="11191806" y="38448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14">
            <a:extLst>
              <a:ext uri="{FF2B5EF4-FFF2-40B4-BE49-F238E27FC236}">
                <a16:creationId xmlns:a16="http://schemas.microsoft.com/office/drawing/2014/main" id="{5B4AE0A2-6199-8147-EB90-2C3C21BEC6CA}"/>
              </a:ext>
            </a:extLst>
          </p:cNvPr>
          <p:cNvSpPr txBox="1"/>
          <p:nvPr/>
        </p:nvSpPr>
        <p:spPr>
          <a:xfrm>
            <a:off x="1966570" y="2289243"/>
            <a:ext cx="15421659" cy="440120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da-DK" sz="4800" b="1" dirty="0">
              <a:solidFill>
                <a:srgbClr val="C00000"/>
              </a:solidFill>
              <a:latin typeface="Britannic Bold"/>
            </a:endParaRPr>
          </a:p>
          <a:p>
            <a:endParaRPr lang="da-DK" sz="4800" b="1" dirty="0">
              <a:solidFill>
                <a:srgbClr val="C00000"/>
              </a:solidFill>
              <a:latin typeface="Britannic Bold"/>
            </a:endParaRP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…</a:t>
            </a:r>
          </a:p>
          <a:p>
            <a:pPr marL="1143000" indent="-1143000">
              <a:buFontTx/>
              <a:buAutoNum type="arabicPeriod"/>
            </a:pPr>
            <a:r>
              <a:rPr lang="da-DK" sz="4800" b="1" dirty="0">
                <a:solidFill>
                  <a:srgbClr val="C00000"/>
                </a:solidFill>
                <a:latin typeface="Britannic Bold"/>
              </a:rPr>
              <a:t>…</a:t>
            </a:r>
          </a:p>
          <a:p>
            <a:pPr marL="1143000" indent="-1143000">
              <a:buFontTx/>
              <a:buAutoNum type="arabicPeriod"/>
            </a:pPr>
            <a:endParaRPr lang="da-DK" sz="4800" b="1" dirty="0">
              <a:solidFill>
                <a:srgbClr val="C00000"/>
              </a:solidFill>
              <a:latin typeface="Britannic Bold"/>
              <a:ea typeface="Calibri"/>
              <a:cs typeface="Calibri"/>
            </a:endParaRPr>
          </a:p>
          <a:p>
            <a:pPr marL="742950" indent="-742950">
              <a:buFont typeface="+mj-lt"/>
              <a:buAutoNum type="arabicPeriod"/>
            </a:pPr>
            <a:endParaRPr lang="da-DK" sz="4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394495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9E8B6A51-1647-F4E3-A945-D1E3E7D61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5" name="Tekstfelt 2">
            <a:extLst>
              <a:ext uri="{FF2B5EF4-FFF2-40B4-BE49-F238E27FC236}">
                <a16:creationId xmlns:a16="http://schemas.microsoft.com/office/drawing/2014/main" id="{48BB774A-B9EA-0708-3F0B-DDE3DDDE9972}"/>
              </a:ext>
            </a:extLst>
          </p:cNvPr>
          <p:cNvSpPr txBox="1"/>
          <p:nvPr/>
        </p:nvSpPr>
        <p:spPr>
          <a:xfrm>
            <a:off x="1317568" y="1052335"/>
            <a:ext cx="15652863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11500" b="1">
                <a:solidFill>
                  <a:srgbClr val="C00000"/>
                </a:solidFill>
                <a:latin typeface="Britannic Bold"/>
                <a:cs typeface="Times New Roman"/>
              </a:rPr>
              <a:t>Kritiske revisorer</a:t>
            </a:r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Minus 3">
            <a:extLst>
              <a:ext uri="{FF2B5EF4-FFF2-40B4-BE49-F238E27FC236}">
                <a16:creationId xmlns:a16="http://schemas.microsoft.com/office/drawing/2014/main" id="{462F0EF5-31DE-7674-726C-D039FEB811F0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Minus 4">
            <a:extLst>
              <a:ext uri="{FF2B5EF4-FFF2-40B4-BE49-F238E27FC236}">
                <a16:creationId xmlns:a16="http://schemas.microsoft.com/office/drawing/2014/main" id="{10A6F735-B1A5-17D6-EBA8-D0770542AAE8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Minus 5">
            <a:extLst>
              <a:ext uri="{FF2B5EF4-FFF2-40B4-BE49-F238E27FC236}">
                <a16:creationId xmlns:a16="http://schemas.microsoft.com/office/drawing/2014/main" id="{572F1B33-56C2-DB55-AB8A-58B2D66E376F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6">
            <a:extLst>
              <a:ext uri="{FF2B5EF4-FFF2-40B4-BE49-F238E27FC236}">
                <a16:creationId xmlns:a16="http://schemas.microsoft.com/office/drawing/2014/main" id="{B20B71A0-F34D-4486-4784-84B7851BD966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8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48078C16-9ADB-F4A7-B70E-047943D86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00099"/>
            <a:ext cx="3187700" cy="2978289"/>
          </a:xfrm>
          <a:prstGeom prst="rect">
            <a:avLst/>
          </a:prstGeom>
        </p:spPr>
      </p:pic>
      <p:sp>
        <p:nvSpPr>
          <p:cNvPr id="17" name="Minus 10">
            <a:extLst>
              <a:ext uri="{FF2B5EF4-FFF2-40B4-BE49-F238E27FC236}">
                <a16:creationId xmlns:a16="http://schemas.microsoft.com/office/drawing/2014/main" id="{5BB2B523-AB3F-0E51-217B-61D3AEA076B4}"/>
              </a:ext>
            </a:extLst>
          </p:cNvPr>
          <p:cNvSpPr/>
          <p:nvPr/>
        </p:nvSpPr>
        <p:spPr>
          <a:xfrm>
            <a:off x="-2514600" y="-8763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Minus 11">
            <a:extLst>
              <a:ext uri="{FF2B5EF4-FFF2-40B4-BE49-F238E27FC236}">
                <a16:creationId xmlns:a16="http://schemas.microsoft.com/office/drawing/2014/main" id="{C296FABC-2AC2-FF53-7A86-DBC2A862DA35}"/>
              </a:ext>
            </a:extLst>
          </p:cNvPr>
          <p:cNvSpPr/>
          <p:nvPr/>
        </p:nvSpPr>
        <p:spPr>
          <a:xfrm rot="16200000">
            <a:off x="-6781799" y="39243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Minus 12">
            <a:extLst>
              <a:ext uri="{FF2B5EF4-FFF2-40B4-BE49-F238E27FC236}">
                <a16:creationId xmlns:a16="http://schemas.microsoft.com/office/drawing/2014/main" id="{4E207989-0D73-0F90-DDA9-9450E451B1AD}"/>
              </a:ext>
            </a:extLst>
          </p:cNvPr>
          <p:cNvSpPr/>
          <p:nvPr/>
        </p:nvSpPr>
        <p:spPr>
          <a:xfrm rot="10800000">
            <a:off x="-2819400" y="87071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Minus 13">
            <a:extLst>
              <a:ext uri="{FF2B5EF4-FFF2-40B4-BE49-F238E27FC236}">
                <a16:creationId xmlns:a16="http://schemas.microsoft.com/office/drawing/2014/main" id="{C04E6CFD-50AA-09ED-6670-0BEBF0A48B88}"/>
              </a:ext>
            </a:extLst>
          </p:cNvPr>
          <p:cNvSpPr/>
          <p:nvPr/>
        </p:nvSpPr>
        <p:spPr>
          <a:xfrm rot="16200000">
            <a:off x="11191806" y="38448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Tekstfelt 14">
            <a:extLst>
              <a:ext uri="{FF2B5EF4-FFF2-40B4-BE49-F238E27FC236}">
                <a16:creationId xmlns:a16="http://schemas.microsoft.com/office/drawing/2014/main" id="{0659FB54-35B2-3BAB-F321-B416CBB4A431}"/>
              </a:ext>
            </a:extLst>
          </p:cNvPr>
          <p:cNvSpPr txBox="1"/>
          <p:nvPr/>
        </p:nvSpPr>
        <p:spPr>
          <a:xfrm>
            <a:off x="1525478" y="3314700"/>
            <a:ext cx="15421659" cy="34778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0" indent="-1143000">
              <a:buFontTx/>
              <a:buAutoNum type="arabicPeriod"/>
            </a:pPr>
            <a:r>
              <a:rPr lang="da-DK" sz="6000" b="1" dirty="0">
                <a:solidFill>
                  <a:srgbClr val="C00000"/>
                </a:solidFill>
                <a:latin typeface="Britannic Bold"/>
                <a:ea typeface="Calibri"/>
                <a:cs typeface="Calibri"/>
              </a:rPr>
              <a:t>...</a:t>
            </a:r>
          </a:p>
          <a:p>
            <a:pPr marL="1143000" indent="-1143000">
              <a:buFontTx/>
              <a:buAutoNum type="arabicPeriod"/>
            </a:pPr>
            <a:r>
              <a:rPr lang="da-DK" sz="6000" b="1" dirty="0">
                <a:solidFill>
                  <a:srgbClr val="C00000"/>
                </a:solidFill>
                <a:latin typeface="Britannic Bold"/>
                <a:ea typeface="Calibri"/>
                <a:cs typeface="Calibri"/>
              </a:rPr>
              <a:t>…</a:t>
            </a:r>
          </a:p>
          <a:p>
            <a:pPr marL="1143000" indent="-1143000">
              <a:buFontTx/>
              <a:buAutoNum type="arabicPeriod"/>
            </a:pPr>
            <a:endParaRPr lang="da-DK" sz="6000" b="1" dirty="0">
              <a:solidFill>
                <a:srgbClr val="C00000"/>
              </a:solidFill>
              <a:latin typeface="Britannic Bold"/>
              <a:ea typeface="Calibri"/>
              <a:cs typeface="Calibri"/>
            </a:endParaRPr>
          </a:p>
          <a:p>
            <a:pPr marL="742950" indent="-742950">
              <a:buFont typeface="+mj-lt"/>
              <a:buAutoNum type="arabicPeriod"/>
            </a:pPr>
            <a:endParaRPr lang="da-DK" sz="4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83062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9DFE0E-3562-1676-B68F-2687C45FD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C67018C-D4B2-9BB2-9298-6D389CE4B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5" name="Tekstfelt 2">
            <a:extLst>
              <a:ext uri="{FF2B5EF4-FFF2-40B4-BE49-F238E27FC236}">
                <a16:creationId xmlns:a16="http://schemas.microsoft.com/office/drawing/2014/main" id="{5D39F353-CBFC-CD79-4EA6-39DC84E95D2C}"/>
              </a:ext>
            </a:extLst>
          </p:cNvPr>
          <p:cNvSpPr txBox="1"/>
          <p:nvPr/>
        </p:nvSpPr>
        <p:spPr>
          <a:xfrm>
            <a:off x="-123807" y="3795562"/>
            <a:ext cx="18979979" cy="61093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da-DK" sz="13800" b="1" dirty="0">
                <a:solidFill>
                  <a:srgbClr val="C00000"/>
                </a:solidFill>
                <a:latin typeface="Britannic Bold"/>
                <a:cs typeface="Times New Roman"/>
              </a:rPr>
              <a:t>TAK FOR I AFTEN!</a:t>
            </a:r>
            <a:endParaRPr lang="da-DK" sz="138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pPr algn="ctr"/>
            <a:endParaRPr lang="da-DK" sz="138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pPr algn="ctr"/>
            <a:endParaRPr lang="da-DK" sz="1150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7" name="Minus 3">
            <a:extLst>
              <a:ext uri="{FF2B5EF4-FFF2-40B4-BE49-F238E27FC236}">
                <a16:creationId xmlns:a16="http://schemas.microsoft.com/office/drawing/2014/main" id="{FAC4C70A-D93E-91C0-D46B-3C852D23ABAC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Minus 4">
            <a:extLst>
              <a:ext uri="{FF2B5EF4-FFF2-40B4-BE49-F238E27FC236}">
                <a16:creationId xmlns:a16="http://schemas.microsoft.com/office/drawing/2014/main" id="{289F0A1E-C3AA-CCC0-737D-C41A5480173F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Minus 5">
            <a:extLst>
              <a:ext uri="{FF2B5EF4-FFF2-40B4-BE49-F238E27FC236}">
                <a16:creationId xmlns:a16="http://schemas.microsoft.com/office/drawing/2014/main" id="{C627CD8F-5B9F-DBFD-77E7-3ACE58C24DC5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Minus 6">
            <a:extLst>
              <a:ext uri="{FF2B5EF4-FFF2-40B4-BE49-F238E27FC236}">
                <a16:creationId xmlns:a16="http://schemas.microsoft.com/office/drawing/2014/main" id="{16E613F3-40A8-0834-D1B7-D21316810281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5" name="Billede 8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AEDDA323-94B9-27DF-AF54-0E3C52E04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600" y="800099"/>
            <a:ext cx="3187700" cy="2978289"/>
          </a:xfrm>
          <a:prstGeom prst="rect">
            <a:avLst/>
          </a:prstGeom>
        </p:spPr>
      </p:pic>
      <p:sp>
        <p:nvSpPr>
          <p:cNvPr id="17" name="Minus 10">
            <a:extLst>
              <a:ext uri="{FF2B5EF4-FFF2-40B4-BE49-F238E27FC236}">
                <a16:creationId xmlns:a16="http://schemas.microsoft.com/office/drawing/2014/main" id="{B340DFEB-C020-F2FE-40D6-15F109322854}"/>
              </a:ext>
            </a:extLst>
          </p:cNvPr>
          <p:cNvSpPr/>
          <p:nvPr/>
        </p:nvSpPr>
        <p:spPr>
          <a:xfrm>
            <a:off x="-2514600" y="-8763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Minus 11">
            <a:extLst>
              <a:ext uri="{FF2B5EF4-FFF2-40B4-BE49-F238E27FC236}">
                <a16:creationId xmlns:a16="http://schemas.microsoft.com/office/drawing/2014/main" id="{EBED7B85-564C-6982-347C-A93985E62BC3}"/>
              </a:ext>
            </a:extLst>
          </p:cNvPr>
          <p:cNvSpPr/>
          <p:nvPr/>
        </p:nvSpPr>
        <p:spPr>
          <a:xfrm rot="16200000">
            <a:off x="-6781799" y="39243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Minus 12">
            <a:extLst>
              <a:ext uri="{FF2B5EF4-FFF2-40B4-BE49-F238E27FC236}">
                <a16:creationId xmlns:a16="http://schemas.microsoft.com/office/drawing/2014/main" id="{06A5BC87-3C6F-A171-3FA9-BD0FE4429000}"/>
              </a:ext>
            </a:extLst>
          </p:cNvPr>
          <p:cNvSpPr/>
          <p:nvPr/>
        </p:nvSpPr>
        <p:spPr>
          <a:xfrm rot="10800000">
            <a:off x="-2819400" y="87071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Minus 13">
            <a:extLst>
              <a:ext uri="{FF2B5EF4-FFF2-40B4-BE49-F238E27FC236}">
                <a16:creationId xmlns:a16="http://schemas.microsoft.com/office/drawing/2014/main" id="{B7E6F2A9-F89D-0640-A30F-D60B90FCF91C}"/>
              </a:ext>
            </a:extLst>
          </p:cNvPr>
          <p:cNvSpPr/>
          <p:nvPr/>
        </p:nvSpPr>
        <p:spPr>
          <a:xfrm rot="16200000">
            <a:off x="11191806" y="38448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04860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" name="Rectangle 11">
            <a:extLst>
              <a:ext uri="{FF2B5EF4-FFF2-40B4-BE49-F238E27FC236}">
                <a16:creationId xmlns:a16="http://schemas.microsoft.com/office/drawing/2014/main" id="{9A2323E3-D4F7-535F-A500-A05C457C0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"/>
            <a:ext cx="18189060" cy="10223564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lede 2" descr="Et billede, der indeholder Farverigt, Børnekunst&#10;&#10;AI-genereret indhold kan være ukorrekt.">
            <a:extLst>
              <a:ext uri="{FF2B5EF4-FFF2-40B4-BE49-F238E27FC236}">
                <a16:creationId xmlns:a16="http://schemas.microsoft.com/office/drawing/2014/main" id="{0E65DB80-45EA-B96C-0462-11D25B4DD7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" r="1064" b="24300"/>
          <a:stretch>
            <a:fillRect/>
          </a:stretch>
        </p:blipFill>
        <p:spPr>
          <a:xfrm>
            <a:off x="0" y="63436"/>
            <a:ext cx="18288000" cy="10287000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7FD7A87F-F7C6-E8A9-D719-AFD0C026C082}"/>
              </a:ext>
            </a:extLst>
          </p:cNvPr>
          <p:cNvSpPr txBox="1">
            <a:spLocks/>
          </p:cNvSpPr>
          <p:nvPr/>
        </p:nvSpPr>
        <p:spPr>
          <a:xfrm>
            <a:off x="-2" y="371270"/>
            <a:ext cx="18189060" cy="201230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sz="96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anose="020B0903060703020204" pitchFamily="34" charset="77"/>
              </a:rPr>
              <a:t>25 års Jubilarer – Årgang 2001</a:t>
            </a:r>
          </a:p>
        </p:txBody>
      </p:sp>
      <p:pic>
        <p:nvPicPr>
          <p:cNvPr id="5" name="Billede 4" descr="Et billede, der indeholder emblem, symbol, logo, tekst&#10;&#10;AI-genereret indhold kan være ukorrekt.">
            <a:extLst>
              <a:ext uri="{FF2B5EF4-FFF2-40B4-BE49-F238E27FC236}">
                <a16:creationId xmlns:a16="http://schemas.microsoft.com/office/drawing/2014/main" id="{F153E70F-7285-3BE4-34D1-3D01428413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5" t="-2820" r="28580" b="15718"/>
          <a:stretch>
            <a:fillRect/>
          </a:stretch>
        </p:blipFill>
        <p:spPr>
          <a:xfrm>
            <a:off x="4943933" y="2383572"/>
            <a:ext cx="8400134" cy="8360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47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8F6E6585-B59F-45E9-14C7-AA31A26110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D2372CC2-45B2-7414-3497-7B8E8D03B8C7}"/>
              </a:ext>
            </a:extLst>
          </p:cNvPr>
          <p:cNvSpPr txBox="1"/>
          <p:nvPr/>
        </p:nvSpPr>
        <p:spPr>
          <a:xfrm>
            <a:off x="1317568" y="1052335"/>
            <a:ext cx="1565286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1500" b="1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Dagsorden</a:t>
            </a:r>
          </a:p>
          <a:p>
            <a:endParaRPr lang="da-DK" sz="115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00" b="1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A2BF6CFD-EA72-5BFA-F655-6CA8AF0E2D7E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77962C43-E470-6759-F184-B7AFDBC54109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44DB2172-85FB-1676-C475-395D118656E1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0BE80148-083B-5DF6-542F-15818B686BD7}"/>
              </a:ext>
            </a:extLst>
          </p:cNvPr>
          <p:cNvSpPr/>
          <p:nvPr/>
        </p:nvSpPr>
        <p:spPr>
          <a:xfrm rot="16200000">
            <a:off x="11039406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CC8907E-E37D-BC81-233B-5CA436AB644B}"/>
              </a:ext>
            </a:extLst>
          </p:cNvPr>
          <p:cNvSpPr txBox="1"/>
          <p:nvPr/>
        </p:nvSpPr>
        <p:spPr>
          <a:xfrm>
            <a:off x="1525478" y="3314700"/>
            <a:ext cx="11193571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Valg af dirigent og referent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Beretning om regionsbestyrelsens arbejde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Spørgsmål til bestyrelsen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Kort oplæg fra netværkskonsulenten 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Fremlæggelse af regnskab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Fremlæggelse af budget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Indkomne forslag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Valg af regionsbestyrelse samt suppleanter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Valg af 2 kritiske revisorer</a:t>
            </a:r>
          </a:p>
          <a:p>
            <a:pPr marL="742950" indent="-742950">
              <a:buFont typeface="+mj-lt"/>
              <a:buAutoNum type="arabicPeriod"/>
            </a:pPr>
            <a:r>
              <a:rPr lang="da-DK" sz="4000" b="1" dirty="0">
                <a:solidFill>
                  <a:srgbClr val="C00000"/>
                </a:solidFill>
                <a:latin typeface="Britannic Bold" panose="020B0903060703020204" pitchFamily="34" charset="77"/>
              </a:rPr>
              <a:t>Evt.</a:t>
            </a:r>
          </a:p>
          <a:p>
            <a:pPr marL="742950" indent="-742950">
              <a:buFont typeface="+mj-lt"/>
              <a:buAutoNum type="arabicPeriod"/>
            </a:pPr>
            <a:endParaRPr lang="da-DK" sz="4000" dirty="0"/>
          </a:p>
        </p:txBody>
      </p:sp>
    </p:spTree>
    <p:extLst>
      <p:ext uri="{BB962C8B-B14F-4D97-AF65-F5344CB8AC3E}">
        <p14:creationId xmlns:p14="http://schemas.microsoft.com/office/powerpoint/2010/main" val="2506178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66F33B21-1D44-D451-911A-CD2AC3B9EF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3D1DBF5B-807F-B07F-8C6C-09482C36B8AD}"/>
              </a:ext>
            </a:extLst>
          </p:cNvPr>
          <p:cNvSpPr txBox="1"/>
          <p:nvPr/>
        </p:nvSpPr>
        <p:spPr>
          <a:xfrm>
            <a:off x="1322302" y="1706928"/>
            <a:ext cx="15782960" cy="599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Beretning om regionsbestyrelsens arbejde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894D0281-58E5-FE94-36F6-B973CF1CD655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D347E48C-3593-3D47-DCC5-3B34C04EAF46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053B7065-16A3-E3CD-0998-E80CA84BF34D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FE6322CA-2EF3-CBDE-7D7F-340BB1241DEA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9F8664DE-9B14-A74C-70DB-2B193AF011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2946">
            <a:off x="1418750" y="4880164"/>
            <a:ext cx="5808584" cy="4356438"/>
          </a:xfrm>
          <a:prstGeom prst="rect">
            <a:avLst/>
          </a:prstGeom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7F05266B-CAB7-6DC4-B138-8F840C59BAF7}"/>
              </a:ext>
            </a:extLst>
          </p:cNvPr>
          <p:cNvSpPr txBox="1"/>
          <p:nvPr/>
        </p:nvSpPr>
        <p:spPr>
          <a:xfrm>
            <a:off x="7886700" y="4749800"/>
            <a:ext cx="86907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u="sng" dirty="0">
                <a:latin typeface="Britannic Bold" panose="020B0903060703020204" pitchFamily="34" charset="0"/>
              </a:rPr>
              <a:t>Præsentation af bestyrelsen: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Mette Hedegård Jensen (repræsentant for TR)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Christian </a:t>
            </a:r>
            <a:r>
              <a:rPr lang="da-DK" sz="2800" dirty="0" err="1">
                <a:latin typeface="Britannic Bold" panose="020B0903060703020204" pitchFamily="34" charset="0"/>
              </a:rPr>
              <a:t>Engvad</a:t>
            </a:r>
            <a:r>
              <a:rPr lang="da-DK" sz="2800" dirty="0">
                <a:latin typeface="Britannic Bold" panose="020B0903060703020204" pitchFamily="34" charset="0"/>
              </a:rPr>
              <a:t> Madsen (repræsentant for TR)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Kirsten Ægidius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Michael Christensen (valgt fra SU)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Nana Iversen</a:t>
            </a:r>
          </a:p>
          <a:p>
            <a:pPr lvl="0"/>
            <a:r>
              <a:rPr lang="da-DK" sz="2800" dirty="0">
                <a:latin typeface="Britannic Bold" panose="020B0903060703020204" pitchFamily="34" charset="0"/>
              </a:rPr>
              <a:t>Agnes Holst (næstformand)</a:t>
            </a:r>
          </a:p>
          <a:p>
            <a:r>
              <a:rPr lang="da-DK" sz="2800" dirty="0">
                <a:latin typeface="Britannic Bold" panose="020B0903060703020204" pitchFamily="34" charset="0"/>
              </a:rPr>
              <a:t>Ulrik Rau</a:t>
            </a:r>
          </a:p>
          <a:p>
            <a:r>
              <a:rPr lang="da-DK" sz="2800" b="1" dirty="0">
                <a:latin typeface="Britannic Bold" panose="020B0903060703020204" pitchFamily="34" charset="0"/>
              </a:rPr>
              <a:t>Karin </a:t>
            </a:r>
            <a:r>
              <a:rPr lang="da-DK" sz="2800" b="1" dirty="0" err="1">
                <a:latin typeface="Britannic Bold" panose="020B0903060703020204" pitchFamily="34" charset="0"/>
              </a:rPr>
              <a:t>Ausum</a:t>
            </a:r>
            <a:r>
              <a:rPr lang="da-DK" sz="2800" b="1" dirty="0">
                <a:latin typeface="Britannic Bold" panose="020B0903060703020204" pitchFamily="34" charset="0"/>
              </a:rPr>
              <a:t> Vilandt</a:t>
            </a:r>
          </a:p>
          <a:p>
            <a:r>
              <a:rPr lang="da-DK" sz="2800" b="1" dirty="0">
                <a:latin typeface="Britannic Bold" panose="020B0903060703020204" pitchFamily="34" charset="0"/>
              </a:rPr>
              <a:t>Natasja Prior</a:t>
            </a:r>
          </a:p>
          <a:p>
            <a:r>
              <a:rPr lang="da-DK" sz="2800" b="1" dirty="0">
                <a:latin typeface="Britannic Bold" panose="020B0903060703020204" pitchFamily="34" charset="0"/>
              </a:rPr>
              <a:t>Janni Brønd Poulsen</a:t>
            </a:r>
          </a:p>
        </p:txBody>
      </p:sp>
    </p:spTree>
    <p:extLst>
      <p:ext uri="{BB962C8B-B14F-4D97-AF65-F5344CB8AC3E}">
        <p14:creationId xmlns:p14="http://schemas.microsoft.com/office/powerpoint/2010/main" val="2022612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4ADBF-2161-0061-6181-6AEC4CBC5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3830A87-2D08-0AC2-DA16-BB9444EF8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2BD77B44-CA67-761D-58DB-520ADA898BC9}"/>
              </a:ext>
            </a:extLst>
          </p:cNvPr>
          <p:cNvSpPr txBox="1"/>
          <p:nvPr/>
        </p:nvSpPr>
        <p:spPr>
          <a:xfrm>
            <a:off x="1322302" y="1706928"/>
            <a:ext cx="15782960" cy="5998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Beretning om regionsbestyrelsens arbejde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C0EDB1CC-ED29-A59B-A047-8ABF8AB2122B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B06FF035-A97B-4D5D-767E-9E17C8160618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716494E7-7704-2789-6C1E-DED64F892786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79A6B270-DA00-821E-1BFD-7643566075E3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660930E-CFDE-549D-D270-153075E06B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0119" y="5230785"/>
            <a:ext cx="5496086" cy="4122064"/>
          </a:xfrm>
          <a:prstGeom prst="rect">
            <a:avLst/>
          </a:prstGeom>
        </p:spPr>
      </p:pic>
      <p:sp>
        <p:nvSpPr>
          <p:cNvPr id="12" name="Tekstfelt 11">
            <a:extLst>
              <a:ext uri="{FF2B5EF4-FFF2-40B4-BE49-F238E27FC236}">
                <a16:creationId xmlns:a16="http://schemas.microsoft.com/office/drawing/2014/main" id="{67F4B8BA-97FC-0D58-D315-1A8344DFD66A}"/>
              </a:ext>
            </a:extLst>
          </p:cNvPr>
          <p:cNvSpPr txBox="1"/>
          <p:nvPr/>
        </p:nvSpPr>
        <p:spPr>
          <a:xfrm>
            <a:off x="1069382" y="6028841"/>
            <a:ext cx="83690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Britannic Bold" panose="020B0903060703020204" pitchFamily="34" charset="0"/>
              </a:rPr>
              <a:t>KV25</a:t>
            </a:r>
          </a:p>
          <a:p>
            <a:r>
              <a:rPr lang="da-DK" sz="5400" dirty="0">
                <a:latin typeface="Britannic Bold" panose="020B0903060703020204" pitchFamily="34" charset="0"/>
              </a:rPr>
              <a:t>Sundhedsråd (velkomstpakker)</a:t>
            </a:r>
          </a:p>
        </p:txBody>
      </p:sp>
    </p:spTree>
    <p:extLst>
      <p:ext uri="{BB962C8B-B14F-4D97-AF65-F5344CB8AC3E}">
        <p14:creationId xmlns:p14="http://schemas.microsoft.com/office/powerpoint/2010/main" val="27024658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80C9F8-DE5C-1561-6E11-0CE6DE2614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D167B028-AC1F-D28B-7E73-4BF31F5D1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E7EC631F-4F43-9518-1B69-7F7ED067FEAC}"/>
              </a:ext>
            </a:extLst>
          </p:cNvPr>
          <p:cNvSpPr txBox="1"/>
          <p:nvPr/>
        </p:nvSpPr>
        <p:spPr>
          <a:xfrm>
            <a:off x="1322302" y="1706928"/>
            <a:ext cx="15782960" cy="7517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Beretning om regionsbestyrelsens arbejde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3A4198CE-995E-70CB-9CC9-EA57728C56B5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31B95D64-B8D1-E090-1DC9-2DE9CAD85C17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55193CFA-F494-CBD9-E8B0-8E2699ABF6F2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22ECA8B7-6ADB-1B2B-717C-39F6140D183C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E8E074B3-AA20-C976-DBF9-9BAD034C5B5F}"/>
              </a:ext>
            </a:extLst>
          </p:cNvPr>
          <p:cNvSpPr txBox="1"/>
          <p:nvPr/>
        </p:nvSpPr>
        <p:spPr>
          <a:xfrm>
            <a:off x="1495382" y="5181600"/>
            <a:ext cx="969439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dirty="0">
                <a:latin typeface="Britannic Bold" panose="020B0903060703020204" pitchFamily="34" charset="0"/>
              </a:rPr>
              <a:t>Målsætninger for bestyrelsen fremadrettet:</a:t>
            </a:r>
          </a:p>
          <a:p>
            <a:pPr marL="685800" indent="-685800">
              <a:buFontTx/>
              <a:buChar char="-"/>
            </a:pPr>
            <a:r>
              <a:rPr lang="da-DK" sz="5400" dirty="0">
                <a:latin typeface="Britannic Bold" panose="020B0903060703020204" pitchFamily="34" charset="0"/>
              </a:rPr>
              <a:t>Synlighed </a:t>
            </a:r>
          </a:p>
          <a:p>
            <a:pPr marL="685800" indent="-685800">
              <a:buFontTx/>
              <a:buChar char="-"/>
            </a:pPr>
            <a:r>
              <a:rPr lang="da-DK" sz="5400" dirty="0">
                <a:latin typeface="Britannic Bold" panose="020B0903060703020204" pitchFamily="34" charset="0"/>
              </a:rPr>
              <a:t>Politisk indflydelse </a:t>
            </a:r>
          </a:p>
          <a:p>
            <a:pPr marL="685800" indent="-685800">
              <a:buFontTx/>
              <a:buChar char="-"/>
            </a:pPr>
            <a:r>
              <a:rPr lang="da-DK" sz="5400" dirty="0">
                <a:latin typeface="Britannic Bold" panose="020B0903060703020204" pitchFamily="34" charset="0"/>
              </a:rPr>
              <a:t>Tæt på medlemmerne </a:t>
            </a:r>
          </a:p>
        </p:txBody>
      </p:sp>
    </p:spTree>
    <p:extLst>
      <p:ext uri="{BB962C8B-B14F-4D97-AF65-F5344CB8AC3E}">
        <p14:creationId xmlns:p14="http://schemas.microsoft.com/office/powerpoint/2010/main" val="27323017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A5B7D2-8843-69A9-8533-D43B6F37A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D068E78-58D0-68F2-51E1-51639BD0D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C0BCA1D-5F11-5DFC-E20B-BD540A4EDC95}"/>
              </a:ext>
            </a:extLst>
          </p:cNvPr>
          <p:cNvSpPr txBox="1"/>
          <p:nvPr/>
        </p:nvSpPr>
        <p:spPr>
          <a:xfrm>
            <a:off x="3113101" y="1208373"/>
            <a:ext cx="7468430" cy="9002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Synlighed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83A62A91-E6F1-3CC5-2888-85929996D1CD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E4849754-B5B4-2315-CA70-E2EA673B81CB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A085CA5B-4457-7EC5-3BC2-07F443E8E2C0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40B1B1C8-8AF5-044A-1C40-FE14C694B7AF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B76D196-4A95-286A-0939-B56D7D88B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0334" y="-472440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5" name="187459B1-4701-4E14-BF1F-27B57C119A1E" descr="IMG_0298.PNG">
            <a:extLst>
              <a:ext uri="{FF2B5EF4-FFF2-40B4-BE49-F238E27FC236}">
                <a16:creationId xmlns:a16="http://schemas.microsoft.com/office/drawing/2014/main" id="{5F0A3753-461A-7D06-A5DA-C4D5721DB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23" b="20362"/>
          <a:stretch>
            <a:fillRect/>
          </a:stretch>
        </p:blipFill>
        <p:spPr bwMode="auto">
          <a:xfrm>
            <a:off x="10307897" y="694252"/>
            <a:ext cx="3683436" cy="4976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C4194ADC-4AE3-7B81-DD6F-147D9EC923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63355" y="-6390502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7" name="BB2BD260-A03E-465F-81DC-9F61B667005F" descr="IMG_0299.PNG">
            <a:extLst>
              <a:ext uri="{FF2B5EF4-FFF2-40B4-BE49-F238E27FC236}">
                <a16:creationId xmlns:a16="http://schemas.microsoft.com/office/drawing/2014/main" id="{C3C53864-2F51-6E1A-3081-562C4C41E6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84" b="24540"/>
          <a:stretch>
            <a:fillRect/>
          </a:stretch>
        </p:blipFill>
        <p:spPr bwMode="auto">
          <a:xfrm>
            <a:off x="13122955" y="4086253"/>
            <a:ext cx="4418463" cy="5438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6">
            <a:extLst>
              <a:ext uri="{FF2B5EF4-FFF2-40B4-BE49-F238E27FC236}">
                <a16:creationId xmlns:a16="http://schemas.microsoft.com/office/drawing/2014/main" id="{CA571151-E30D-BA9A-6C6F-30B91A64FE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28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29" name="2F4679FF-5F6A-4FA2-A1BF-6CDE6A613008" descr="IMG_0302.PNG">
            <a:extLst>
              <a:ext uri="{FF2B5EF4-FFF2-40B4-BE49-F238E27FC236}">
                <a16:creationId xmlns:a16="http://schemas.microsoft.com/office/drawing/2014/main" id="{B7DBB965-EBE8-0526-7F7C-74BD8A53A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6" t="6778" r="-5276" b="30287"/>
          <a:stretch>
            <a:fillRect/>
          </a:stretch>
        </p:blipFill>
        <p:spPr bwMode="auto">
          <a:xfrm>
            <a:off x="7472001" y="3965126"/>
            <a:ext cx="3783886" cy="532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8">
            <a:extLst>
              <a:ext uri="{FF2B5EF4-FFF2-40B4-BE49-F238E27FC236}">
                <a16:creationId xmlns:a16="http://schemas.microsoft.com/office/drawing/2014/main" id="{B00C3695-D02E-B4D7-7507-4D8A7BC703D4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860580" y="-3607692"/>
            <a:ext cx="8653805" cy="64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a-DK"/>
          </a:p>
        </p:txBody>
      </p:sp>
      <p:pic>
        <p:nvPicPr>
          <p:cNvPr id="1031" name="50F9D6AA-9216-489F-AFAE-27C60057F4C2" descr="copy_26923BA1-6B28-4BD4-AF76-5BD04678B873.PNG">
            <a:extLst>
              <a:ext uri="{FF2B5EF4-FFF2-40B4-BE49-F238E27FC236}">
                <a16:creationId xmlns:a16="http://schemas.microsoft.com/office/drawing/2014/main" id="{90175FDB-BACD-D7D4-33E8-7B6E32A90F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970" y="3136142"/>
            <a:ext cx="5566882" cy="556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9371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D4D200-975E-BB91-4D6F-3F5407CC9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emblem, symbol, logo, våbenmærke/emblem&#10;&#10;Indhold genereret af kunstig intelligens kan være forkert.">
            <a:extLst>
              <a:ext uri="{FF2B5EF4-FFF2-40B4-BE49-F238E27FC236}">
                <a16:creationId xmlns:a16="http://schemas.microsoft.com/office/drawing/2014/main" id="{B2663E4D-F793-F74A-C985-EC4BC5182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4200" y="647699"/>
            <a:ext cx="3187700" cy="2978289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527D67D3-E7C5-EE60-29ED-D19E366A9AAA}"/>
              </a:ext>
            </a:extLst>
          </p:cNvPr>
          <p:cNvSpPr txBox="1"/>
          <p:nvPr/>
        </p:nvSpPr>
        <p:spPr>
          <a:xfrm>
            <a:off x="1472428" y="1791016"/>
            <a:ext cx="15782960" cy="3062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9650" b="1" dirty="0">
                <a:solidFill>
                  <a:srgbClr val="C00000"/>
                </a:solidFill>
                <a:latin typeface="Britannic Bold" panose="020B0903060703020204" pitchFamily="34" charset="77"/>
                <a:cs typeface="Times New Roman" panose="02020603050405020304" pitchFamily="18" charset="0"/>
              </a:rPr>
              <a:t>Politisk indflydelse </a:t>
            </a:r>
          </a:p>
          <a:p>
            <a:endParaRPr lang="da-DK" sz="9650" b="1" dirty="0">
              <a:solidFill>
                <a:srgbClr val="C00000"/>
              </a:solidFill>
              <a:latin typeface="Britannic Bold" panose="020B090306070302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4" name="Minus 3">
            <a:extLst>
              <a:ext uri="{FF2B5EF4-FFF2-40B4-BE49-F238E27FC236}">
                <a16:creationId xmlns:a16="http://schemas.microsoft.com/office/drawing/2014/main" id="{37638572-2A52-B6FD-8126-6CA66F877B97}"/>
              </a:ext>
            </a:extLst>
          </p:cNvPr>
          <p:cNvSpPr/>
          <p:nvPr/>
        </p:nvSpPr>
        <p:spPr>
          <a:xfrm>
            <a:off x="-2667000" y="-1028700"/>
            <a:ext cx="24384000" cy="2479743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Minus 4">
            <a:extLst>
              <a:ext uri="{FF2B5EF4-FFF2-40B4-BE49-F238E27FC236}">
                <a16:creationId xmlns:a16="http://schemas.microsoft.com/office/drawing/2014/main" id="{C3F066E7-8D68-5E27-37C3-7FF309228DE1}"/>
              </a:ext>
            </a:extLst>
          </p:cNvPr>
          <p:cNvSpPr/>
          <p:nvPr/>
        </p:nvSpPr>
        <p:spPr>
          <a:xfrm rot="16200000">
            <a:off x="-6934199" y="3771900"/>
            <a:ext cx="14401800" cy="2819400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Minus 5">
            <a:extLst>
              <a:ext uri="{FF2B5EF4-FFF2-40B4-BE49-F238E27FC236}">
                <a16:creationId xmlns:a16="http://schemas.microsoft.com/office/drawing/2014/main" id="{FB924329-0A3A-C8C9-DE36-0929A1109762}"/>
              </a:ext>
            </a:extLst>
          </p:cNvPr>
          <p:cNvSpPr/>
          <p:nvPr/>
        </p:nvSpPr>
        <p:spPr>
          <a:xfrm rot="10800000">
            <a:off x="-2971800" y="8554793"/>
            <a:ext cx="245364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Minus 6">
            <a:extLst>
              <a:ext uri="{FF2B5EF4-FFF2-40B4-BE49-F238E27FC236}">
                <a16:creationId xmlns:a16="http://schemas.microsoft.com/office/drawing/2014/main" id="{27B0E9DC-5D15-5CCB-26D6-24279BAAD9DC}"/>
              </a:ext>
            </a:extLst>
          </p:cNvPr>
          <p:cNvSpPr/>
          <p:nvPr/>
        </p:nvSpPr>
        <p:spPr>
          <a:xfrm rot="16200000">
            <a:off x="11087100" y="3692456"/>
            <a:ext cx="14401800" cy="2978288"/>
          </a:xfrm>
          <a:prstGeom prst="mathMinus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4DC0E6D6-1339-0CAF-F340-8213617E8B10}"/>
              </a:ext>
            </a:extLst>
          </p:cNvPr>
          <p:cNvSpPr txBox="1"/>
          <p:nvPr/>
        </p:nvSpPr>
        <p:spPr>
          <a:xfrm>
            <a:off x="1472428" y="4258101"/>
            <a:ext cx="121157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dirty="0">
                <a:latin typeface="Britannic Bold" panose="020B0903060703020204" pitchFamily="34" charset="0"/>
              </a:rPr>
              <a:t>Aktiv regionsbestyrelse i forbindelse med KV25 og FT26</a:t>
            </a: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Direct mails</a:t>
            </a: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Deltagelse i vælgermøder </a:t>
            </a: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Dialogmøder med kommunal- og folketingspolitikere</a:t>
            </a:r>
          </a:p>
          <a:p>
            <a:pPr marL="571500" indent="-571500">
              <a:buFontTx/>
              <a:buChar char="-"/>
            </a:pPr>
            <a:r>
              <a:rPr lang="da-DK" sz="3600" dirty="0">
                <a:latin typeface="Britannic Bold" panose="020B0903060703020204" pitchFamily="34" charset="0"/>
              </a:rPr>
              <a:t>Velkomstpakker til Sundhedsrådene  </a:t>
            </a:r>
          </a:p>
          <a:p>
            <a:pPr marL="571500" indent="-571500">
              <a:buFontTx/>
              <a:buChar char="-"/>
            </a:pPr>
            <a:endParaRPr lang="da-DK" sz="3600" dirty="0"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999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1435</TotalTime>
  <Words>424</Words>
  <Application>Microsoft Office PowerPoint</Application>
  <PresentationFormat>Brugerdefineret</PresentationFormat>
  <Paragraphs>122</Paragraphs>
  <Slides>26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3" baseType="lpstr">
      <vt:lpstr>Aptos</vt:lpstr>
      <vt:lpstr>Wingdings</vt:lpstr>
      <vt:lpstr>Britannic Bold</vt:lpstr>
      <vt:lpstr>Arial</vt:lpstr>
      <vt:lpstr>Calibri</vt:lpstr>
      <vt:lpstr>Segoe UI</vt:lpstr>
      <vt:lpstr>Office Theme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Ruben Fjord Bredholt</cp:lastModifiedBy>
  <cp:revision>9</cp:revision>
  <dcterms:created xsi:type="dcterms:W3CDTF">2006-08-16T00:00:00Z</dcterms:created>
  <dcterms:modified xsi:type="dcterms:W3CDTF">2026-04-09T06:16:55Z</dcterms:modified>
  <dc:identifier>DAGnU50G5D0</dc:identifier>
</cp:coreProperties>
</file>